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customXml/itemProps3.xml" ContentType="application/vnd.openxmlformats-officedocument.customXmlProperties+xml"/>
  <Override PartName="/ppt/viewProps.xml" ContentType="application/vnd.openxmlformats-officedocument.presentationml.viewProps+xml"/>
  <Override PartName="/ppt/notesSlides/notesSlide15.xml" ContentType="application/vnd.openxmlformats-officedocument.presentationml.notesSlide+xml"/>
  <Override PartName="/customXml/itemProps2.xml" ContentType="application/vnd.openxmlformats-officedocument.customXmlPropertie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docProps/custom.xml" ContentType="application/vnd.openxmlformats-officedocument.custom-properties+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customXml/itemProps1.xml" ContentType="application/vnd.openxmlformats-officedocument.customXmlProperties+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Default Extension="gif" ContentType="image/gif"/>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4"/>
  </p:sldMasterIdLst>
  <p:notesMasterIdLst>
    <p:notesMasterId r:id="rId38"/>
  </p:notesMasterIdLst>
  <p:handoutMasterIdLst>
    <p:handoutMasterId r:id="rId39"/>
  </p:handoutMasterIdLst>
  <p:sldIdLst>
    <p:sldId id="259" r:id="rId5"/>
    <p:sldId id="257" r:id="rId6"/>
    <p:sldId id="305" r:id="rId7"/>
    <p:sldId id="304" r:id="rId8"/>
    <p:sldId id="262" r:id="rId9"/>
    <p:sldId id="258" r:id="rId10"/>
    <p:sldId id="260" r:id="rId11"/>
    <p:sldId id="267" r:id="rId12"/>
    <p:sldId id="263" r:id="rId13"/>
    <p:sldId id="266" r:id="rId14"/>
    <p:sldId id="269" r:id="rId15"/>
    <p:sldId id="307" r:id="rId16"/>
    <p:sldId id="270" r:id="rId17"/>
    <p:sldId id="271" r:id="rId18"/>
    <p:sldId id="296" r:id="rId19"/>
    <p:sldId id="289" r:id="rId20"/>
    <p:sldId id="290" r:id="rId21"/>
    <p:sldId id="265" r:id="rId22"/>
    <p:sldId id="291" r:id="rId23"/>
    <p:sldId id="292" r:id="rId24"/>
    <p:sldId id="280" r:id="rId25"/>
    <p:sldId id="279" r:id="rId26"/>
    <p:sldId id="284" r:id="rId27"/>
    <p:sldId id="282" r:id="rId28"/>
    <p:sldId id="306" r:id="rId29"/>
    <p:sldId id="272" r:id="rId30"/>
    <p:sldId id="273" r:id="rId31"/>
    <p:sldId id="274" r:id="rId32"/>
    <p:sldId id="275" r:id="rId33"/>
    <p:sldId id="268" r:id="rId34"/>
    <p:sldId id="285" r:id="rId35"/>
    <p:sldId id="302"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815" autoAdjust="0"/>
    <p:restoredTop sz="94660"/>
  </p:normalViewPr>
  <p:slideViewPr>
    <p:cSldViewPr snapToObjects="1">
      <p:cViewPr varScale="1">
        <p:scale>
          <a:sx n="116" d="100"/>
          <a:sy n="116" d="100"/>
        </p:scale>
        <p:origin x="-120" y="-5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1.xml"/><Relationship Id="rId31" Type="http://schemas.openxmlformats.org/officeDocument/2006/relationships/slide" Target="slides/slide27.xml"/><Relationship Id="rId34" Type="http://schemas.openxmlformats.org/officeDocument/2006/relationships/slide" Target="slides/slide30.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7" Type="http://schemas.openxmlformats.org/officeDocument/2006/relationships/slide" Target="slides/slide3.xml"/><Relationship Id="rId36" Type="http://schemas.openxmlformats.org/officeDocument/2006/relationships/slide" Target="slides/slide32.xml"/><Relationship Id="rId43" Type="http://schemas.openxmlformats.org/officeDocument/2006/relationships/theme" Target="theme/theme1.xml"/><Relationship Id="rId1" Type="http://schemas.openxmlformats.org/officeDocument/2006/relationships/customXml" Target="../customXml/item1.xml"/><Relationship Id="rId24" Type="http://schemas.openxmlformats.org/officeDocument/2006/relationships/slide" Target="slides/slide20.xml"/><Relationship Id="rId25" Type="http://schemas.openxmlformats.org/officeDocument/2006/relationships/slide" Target="slides/slide21.xml"/><Relationship Id="rId8" Type="http://schemas.openxmlformats.org/officeDocument/2006/relationships/slide" Target="slides/slide4.xml"/><Relationship Id="rId13" Type="http://schemas.openxmlformats.org/officeDocument/2006/relationships/slide" Target="slides/slide9.xml"/><Relationship Id="rId10" Type="http://schemas.openxmlformats.org/officeDocument/2006/relationships/slide" Target="slides/slide6.xml"/><Relationship Id="rId32" Type="http://schemas.openxmlformats.org/officeDocument/2006/relationships/slide" Target="slides/slide28.xml"/><Relationship Id="rId37" Type="http://schemas.openxmlformats.org/officeDocument/2006/relationships/slide" Target="slides/slide33.xml"/><Relationship Id="rId12" Type="http://schemas.openxmlformats.org/officeDocument/2006/relationships/slide" Target="slides/slide8.xml"/><Relationship Id="rId17" Type="http://schemas.openxmlformats.org/officeDocument/2006/relationships/slide" Target="slides/slide13.xml"/><Relationship Id="rId9" Type="http://schemas.openxmlformats.org/officeDocument/2006/relationships/slide" Target="slides/slide5.xml"/><Relationship Id="rId18" Type="http://schemas.openxmlformats.org/officeDocument/2006/relationships/slide" Target="slides/slide14.xml"/><Relationship Id="rId3" Type="http://schemas.openxmlformats.org/officeDocument/2006/relationships/customXml" Target="../customXml/item3.xml"/><Relationship Id="rId27" Type="http://schemas.openxmlformats.org/officeDocument/2006/relationships/slide" Target="slides/slide23.xml"/><Relationship Id="rId14" Type="http://schemas.openxmlformats.org/officeDocument/2006/relationships/slide" Target="slides/slide10.xml"/><Relationship Id="rId23" Type="http://schemas.openxmlformats.org/officeDocument/2006/relationships/slide" Target="slides/slide19.xml"/><Relationship Id="rId4" Type="http://schemas.openxmlformats.org/officeDocument/2006/relationships/slideMaster" Target="slideMasters/slideMaster1.xml"/><Relationship Id="rId28" Type="http://schemas.openxmlformats.org/officeDocument/2006/relationships/slide" Target="slides/slide24.xml"/><Relationship Id="rId26" Type="http://schemas.openxmlformats.org/officeDocument/2006/relationships/slide" Target="slides/slide22.xml"/><Relationship Id="rId30" Type="http://schemas.openxmlformats.org/officeDocument/2006/relationships/slide" Target="slides/slide26.xml"/><Relationship Id="rId11" Type="http://schemas.openxmlformats.org/officeDocument/2006/relationships/slide" Target="slides/slide7.xml"/><Relationship Id="rId42" Type="http://schemas.openxmlformats.org/officeDocument/2006/relationships/viewProps" Target="viewProps.xml"/><Relationship Id="rId29" Type="http://schemas.openxmlformats.org/officeDocument/2006/relationships/slide" Target="slides/slide25.xml"/><Relationship Id="rId6" Type="http://schemas.openxmlformats.org/officeDocument/2006/relationships/slide" Target="slides/slide2.xml"/><Relationship Id="rId16" Type="http://schemas.openxmlformats.org/officeDocument/2006/relationships/slide" Target="slides/slide12.xml"/><Relationship Id="rId33" Type="http://schemas.openxmlformats.org/officeDocument/2006/relationships/slide" Target="slides/slide29.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19" Type="http://schemas.openxmlformats.org/officeDocument/2006/relationships/slide" Target="slides/slide15.xml"/><Relationship Id="rId38" Type="http://schemas.openxmlformats.org/officeDocument/2006/relationships/notesMaster" Target="notesMasters/notesMaster1.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NO%20NAME:Reports:data_120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O%20NAME:Reports:data_12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sz="1400"/>
              <a:t>NPa - target</a:t>
            </a:r>
            <a:r>
              <a:rPr lang="en-US" sz="1400" baseline="0"/>
              <a:t> tensed verbs/total tensed verbs</a:t>
            </a:r>
          </a:p>
        </c:rich>
      </c:tx>
      <c:layout>
        <c:manualLayout>
          <c:xMode val="edge"/>
          <c:yMode val="edge"/>
          <c:x val="0.194939393556748"/>
          <c:y val="0.0354644752537548"/>
        </c:manualLayout>
      </c:layout>
      <c:spPr>
        <a:noFill/>
        <a:ln w="25400">
          <a:noFill/>
        </a:ln>
      </c:spPr>
    </c:title>
    <c:plotArea>
      <c:layout>
        <c:manualLayout>
          <c:layoutTarget val="inner"/>
          <c:xMode val="edge"/>
          <c:yMode val="edge"/>
          <c:x val="0.176274368375709"/>
          <c:y val="0.1296875"/>
          <c:w val="0.797141712247804"/>
          <c:h val="0.545016301673228"/>
        </c:manualLayout>
      </c:layout>
      <c:scatterChart>
        <c:scatterStyle val="lineMarker"/>
        <c:ser>
          <c:idx val="0"/>
          <c:order val="0"/>
          <c:spPr>
            <a:ln w="28575">
              <a:noFill/>
            </a:ln>
          </c:spPr>
          <c:marker>
            <c:spPr>
              <a:solidFill>
                <a:srgbClr val="616161"/>
              </a:solidFill>
              <a:ln>
                <a:solidFill>
                  <a:srgbClr val="808080"/>
                </a:solidFill>
                <a:prstDash val="solid"/>
              </a:ln>
            </c:spPr>
          </c:marker>
          <c:yVal>
            <c:numRef>
              <c:f>Sheet1!$H$3:$H$16</c:f>
              <c:numCache>
                <c:formatCode>0.00</c:formatCode>
                <c:ptCount val="14"/>
                <c:pt idx="0">
                  <c:v>13.04347826086955</c:v>
                </c:pt>
                <c:pt idx="1">
                  <c:v>68.08510638297871</c:v>
                </c:pt>
                <c:pt idx="2">
                  <c:v>4.0</c:v>
                </c:pt>
                <c:pt idx="3">
                  <c:v>60.60606060606057</c:v>
                </c:pt>
                <c:pt idx="4">
                  <c:v>50.0</c:v>
                </c:pt>
                <c:pt idx="5">
                  <c:v>25.0</c:v>
                </c:pt>
                <c:pt idx="6">
                  <c:v>0.0</c:v>
                </c:pt>
                <c:pt idx="7">
                  <c:v>44.44444444444412</c:v>
                </c:pt>
                <c:pt idx="8">
                  <c:v>15.0</c:v>
                </c:pt>
                <c:pt idx="9">
                  <c:v>38.23529411764699</c:v>
                </c:pt>
                <c:pt idx="10">
                  <c:v>41.07142857142837</c:v>
                </c:pt>
                <c:pt idx="11">
                  <c:v>47.61904761904727</c:v>
                </c:pt>
                <c:pt idx="12">
                  <c:v>6.666666666666667</c:v>
                </c:pt>
                <c:pt idx="13">
                  <c:v>70.51282051282013</c:v>
                </c:pt>
              </c:numCache>
            </c:numRef>
          </c:yVal>
        </c:ser>
        <c:axId val="249529800"/>
        <c:axId val="278121080"/>
      </c:scatterChart>
      <c:valAx>
        <c:axId val="249529800"/>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278121080"/>
        <c:crosses val="autoZero"/>
        <c:crossBetween val="midCat"/>
      </c:valAx>
      <c:valAx>
        <c:axId val="278121080"/>
        <c:scaling>
          <c:orientation val="minMax"/>
        </c:scaling>
        <c:axPos val="l"/>
        <c:majorGridlines>
          <c:spPr>
            <a:ln w="3175">
              <a:solidFill>
                <a:srgbClr val="808080"/>
              </a:solidFill>
              <a:prstDash val="solid"/>
            </a:ln>
          </c:spPr>
        </c:majorGridlines>
        <c:numFmt formatCode="0.00" sourceLinked="1"/>
        <c:majorTickMark val="none"/>
        <c:tickLblPos val="nextTo"/>
        <c:spPr>
          <a:ln w="3175">
            <a:solidFill>
              <a:srgbClr val="808080"/>
            </a:solidFill>
            <a:prstDash val="solid"/>
          </a:ln>
        </c:spPr>
        <c:crossAx val="249529800"/>
        <c:crosses val="autoZero"/>
        <c:crossBetween val="midCat"/>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a:t>DPr - target tensed verbs/total tensed verbs</a:t>
            </a:r>
          </a:p>
        </c:rich>
      </c:tx>
      <c:layout/>
      <c:spPr>
        <a:noFill/>
        <a:ln w="25400">
          <a:noFill/>
        </a:ln>
      </c:spPr>
    </c:title>
    <c:plotArea>
      <c:layout/>
      <c:scatterChart>
        <c:scatterStyle val="lineMarker"/>
        <c:ser>
          <c:idx val="0"/>
          <c:order val="0"/>
          <c:spPr>
            <a:ln w="28575">
              <a:noFill/>
            </a:ln>
          </c:spPr>
          <c:marker>
            <c:spPr>
              <a:solidFill>
                <a:srgbClr val="616161"/>
              </a:solidFill>
              <a:ln>
                <a:solidFill>
                  <a:srgbClr val="808080"/>
                </a:solidFill>
                <a:prstDash val="solid"/>
              </a:ln>
            </c:spPr>
          </c:marker>
          <c:yVal>
            <c:numRef>
              <c:f>Sheet1!$I$3:$I$16</c:f>
              <c:numCache>
                <c:formatCode>0.00</c:formatCode>
                <c:ptCount val="14"/>
                <c:pt idx="0">
                  <c:v>95.55555555555536</c:v>
                </c:pt>
                <c:pt idx="1">
                  <c:v>83.33333333333316</c:v>
                </c:pt>
                <c:pt idx="2">
                  <c:v>93.33333333333316</c:v>
                </c:pt>
                <c:pt idx="3">
                  <c:v>100.0</c:v>
                </c:pt>
                <c:pt idx="4">
                  <c:v>57.57575757575741</c:v>
                </c:pt>
                <c:pt idx="5">
                  <c:v>100.0</c:v>
                </c:pt>
                <c:pt idx="6">
                  <c:v>93.93939393939396</c:v>
                </c:pt>
                <c:pt idx="7">
                  <c:v>89.47368421052616</c:v>
                </c:pt>
                <c:pt idx="8">
                  <c:v>93.33333333333316</c:v>
                </c:pt>
                <c:pt idx="9">
                  <c:v>86.66666666666667</c:v>
                </c:pt>
                <c:pt idx="10">
                  <c:v>100.0</c:v>
                </c:pt>
                <c:pt idx="11">
                  <c:v>85.71428571428572</c:v>
                </c:pt>
                <c:pt idx="12">
                  <c:v>83.33333333333316</c:v>
                </c:pt>
                <c:pt idx="13">
                  <c:v>81.39534883720864</c:v>
                </c:pt>
              </c:numCache>
            </c:numRef>
          </c:yVal>
        </c:ser>
        <c:axId val="249481752"/>
        <c:axId val="345117048"/>
      </c:scatterChart>
      <c:valAx>
        <c:axId val="249481752"/>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345117048"/>
        <c:crosses val="autoZero"/>
        <c:crossBetween val="midCat"/>
      </c:valAx>
      <c:valAx>
        <c:axId val="345117048"/>
        <c:scaling>
          <c:orientation val="minMax"/>
        </c:scaling>
        <c:axPos val="l"/>
        <c:majorGridlines>
          <c:spPr>
            <a:ln w="3175">
              <a:solidFill>
                <a:srgbClr val="808080"/>
              </a:solidFill>
              <a:prstDash val="solid"/>
            </a:ln>
          </c:spPr>
        </c:majorGridlines>
        <c:numFmt formatCode="0.00" sourceLinked="1"/>
        <c:majorTickMark val="none"/>
        <c:tickLblPos val="nextTo"/>
        <c:spPr>
          <a:ln w="3175">
            <a:solidFill>
              <a:srgbClr val="808080"/>
            </a:solidFill>
            <a:prstDash val="solid"/>
          </a:ln>
        </c:spPr>
        <c:crossAx val="249481752"/>
        <c:crosses val="autoZero"/>
        <c:crossBetween val="midCat"/>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9235F8-8CD5-4BBA-AD0F-E987C897F9AE}" type="datetimeFigureOut">
              <a:rPr lang="en-US" smtClean="0"/>
              <a:pPr/>
              <a:t>4/10/09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E30E37-D033-48A6-B0A6-8F5E17CDDB1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C3781-9484-4CEC-BB36-BA951004DAF8}" type="datetimeFigureOut">
              <a:rPr lang="en-US" smtClean="0"/>
              <a:pPr/>
              <a:t>4/10/09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01E07-519B-4D1E-8816-203297EE83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01E07-519B-4D1E-8816-203297EE8360}"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201E07-519B-4D1E-8816-203297EE83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01E07-519B-4D1E-8816-203297EE836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DCB3EBC7-CE74-5442-A228-8EB3A99DCEE2}" type="datetimeFigureOut">
              <a:rPr lang="en-US" smtClean="0"/>
              <a:pPr/>
              <a:t>4/10/09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43BD3B9-70D5-444A-9A00-8B10126755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B3EBC7-CE74-5442-A228-8EB3A99DCEE2}" type="datetimeFigureOut">
              <a:rPr lang="en-US" smtClean="0"/>
              <a:pPr/>
              <a:t>4/10/09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B3EBC7-CE74-5442-A228-8EB3A99DCEE2}" type="datetimeFigureOut">
              <a:rPr lang="en-US" smtClean="0"/>
              <a:pPr/>
              <a:t>4/10/09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B3EBC7-CE74-5442-A228-8EB3A99DCEE2}" type="datetimeFigureOut">
              <a:rPr lang="en-US" smtClean="0"/>
              <a:pPr/>
              <a:t>4/10/09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CB3EBC7-CE74-5442-A228-8EB3A99DCEE2}" type="datetimeFigureOut">
              <a:rPr lang="en-US" smtClean="0"/>
              <a:pPr/>
              <a:t>4/10/09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D3B9-70D5-444A-9A00-8B101267558F}"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CB3EBC7-CE74-5442-A228-8EB3A99DCEE2}" type="datetimeFigureOut">
              <a:rPr lang="en-US" smtClean="0"/>
              <a:pPr/>
              <a:t>4/10/09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D3B9-70D5-444A-9A00-8B101267558F}"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CB3EBC7-CE74-5442-A228-8EB3A99DCEE2}" type="datetimeFigureOut">
              <a:rPr lang="en-US" smtClean="0"/>
              <a:pPr/>
              <a:t>4/10/09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3EBC7-CE74-5442-A228-8EB3A99DCEE2}" type="datetimeFigureOut">
              <a:rPr lang="en-US" smtClean="0"/>
              <a:pPr/>
              <a:t>4/10/09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D3B9-70D5-444A-9A00-8B101267558F}" type="slidenum">
              <a:rPr lang="en-US" smtClean="0"/>
              <a:pPr/>
              <a:t>‹#›</a:t>
            </a:fld>
            <a:endParaRPr 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image" Target="../media/image8.png"/><Relationship Id="rId4" Type="http://schemas.openxmlformats.org/officeDocument/2006/relationships/slideLayout" Target="../slideLayouts/slideLayout4.xml"/><Relationship Id="rId21" Type="http://schemas.openxmlformats.org/officeDocument/2006/relationships/image" Target="../media/image9.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19" Type="http://schemas.openxmlformats.org/officeDocument/2006/relationships/image" Target="../media/image7.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CB3EBC7-CE74-5442-A228-8EB3A99DCEE2}" type="datetimeFigureOut">
              <a:rPr lang="en-US" smtClean="0"/>
              <a:pPr/>
              <a:t>4/10/09</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43BD3B9-70D5-444A-9A00-8B101267558F}" type="slidenum">
              <a:rPr lang="en-US" smtClean="0"/>
              <a:pPr/>
              <a:t>‹#›</a:t>
            </a:fld>
            <a:endParaRPr lang="en-US"/>
          </a:p>
        </p:txBody>
      </p:sp>
      <p:pic>
        <p:nvPicPr>
          <p:cNvPr id="8" name="Picture 7" descr="larcsdsu.png"/>
          <p:cNvPicPr>
            <a:picLocks noChangeAspect="1"/>
          </p:cNvPicPr>
          <p:nvPr userDrawn="1"/>
        </p:nvPicPr>
        <p:blipFill>
          <a:blip r:embed="rId18">
            <a:alphaModFix amt="54000"/>
          </a:blip>
          <a:stretch>
            <a:fillRect/>
          </a:stretch>
        </p:blipFill>
        <p:spPr>
          <a:xfrm>
            <a:off x="381000" y="6182360"/>
            <a:ext cx="2514600" cy="4470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spd="med">
    <p:push/>
  </p:transition>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19"/>
        </a:buBlip>
        <a:defRPr sz="32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0"/>
        </a:buBlip>
        <a:defRPr sz="28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1"/>
        </a:buBlip>
        <a:defRPr sz="28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1"/>
        </a:buBlip>
        <a:defRPr sz="24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1"/>
        </a:buBlip>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hyperlink" Target="YmtqVE.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cast.sdsu.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hyperlink" Target="The%20Arabic%20Speakers%5CCinema.htm"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4" Type="http://schemas.openxmlformats.org/officeDocument/2006/relationships/chart" Target="../charts/chart2.xml"/><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2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4.g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4.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4.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3563938" cy="1981200"/>
          </a:xfrm>
        </p:spPr>
        <p:txBody>
          <a:bodyPr/>
          <a:lstStyle/>
          <a:p>
            <a:pPr algn="ctr"/>
            <a:r>
              <a:rPr lang="en-US" sz="3600" dirty="0" smtClean="0"/>
              <a:t>Creating Learner Corpora from CAST</a:t>
            </a:r>
            <a:endParaRPr lang="en-US" sz="3600" dirty="0"/>
          </a:p>
        </p:txBody>
      </p:sp>
      <p:sp>
        <p:nvSpPr>
          <p:cNvPr id="3" name="Content Placeholder 2"/>
          <p:cNvSpPr>
            <a:spLocks noGrp="1"/>
          </p:cNvSpPr>
          <p:nvPr>
            <p:ph idx="1"/>
          </p:nvPr>
        </p:nvSpPr>
        <p:spPr>
          <a:xfrm>
            <a:off x="4667250" y="1230502"/>
            <a:ext cx="3943350" cy="5237806"/>
          </a:xfrm>
        </p:spPr>
        <p:txBody>
          <a:bodyPr>
            <a:normAutofit lnSpcReduction="10000"/>
          </a:bodyPr>
          <a:lstStyle/>
          <a:p>
            <a:pPr>
              <a:buNone/>
            </a:pPr>
            <a:r>
              <a:rPr lang="en-US" sz="2800" dirty="0" smtClean="0"/>
              <a:t>     </a:t>
            </a:r>
            <a:r>
              <a:rPr lang="en-US" sz="3200" dirty="0" smtClean="0"/>
              <a:t>Characterizing spoken learner texts at the upper intermediate and advanced level</a:t>
            </a:r>
          </a:p>
          <a:p>
            <a:pPr>
              <a:buNone/>
            </a:pPr>
            <a:r>
              <a:rPr lang="en-US" sz="3200" dirty="0" smtClean="0"/>
              <a:t>    Providing feedback to the learner, instructors and curriculum planners </a:t>
            </a:r>
          </a:p>
          <a:p>
            <a:pPr>
              <a:buNone/>
            </a:pPr>
            <a:r>
              <a:rPr lang="en-US" sz="2400" dirty="0" smtClean="0"/>
              <a:t> </a:t>
            </a:r>
          </a:p>
          <a:p>
            <a:endParaRPr lang="en-US" dirty="0" smtClean="0"/>
          </a:p>
          <a:p>
            <a:endParaRPr lang="en-US" dirty="0"/>
          </a:p>
        </p:txBody>
      </p:sp>
      <p:sp>
        <p:nvSpPr>
          <p:cNvPr id="5" name="TextBox 4"/>
          <p:cNvSpPr txBox="1"/>
          <p:nvPr/>
        </p:nvSpPr>
        <p:spPr>
          <a:xfrm>
            <a:off x="5181600" y="6129754"/>
            <a:ext cx="3051810" cy="338554"/>
          </a:xfrm>
          <a:prstGeom prst="rect">
            <a:avLst/>
          </a:prstGeom>
          <a:noFill/>
        </p:spPr>
        <p:txBody>
          <a:bodyPr wrap="square" rtlCol="0">
            <a:spAutoFit/>
          </a:bodyPr>
          <a:lstStyle/>
          <a:p>
            <a:r>
              <a:rPr lang="en-US" sz="1600" dirty="0" smtClean="0"/>
              <a:t>M. Trevor Shanklin, Ph.D.</a:t>
            </a:r>
            <a:endParaRPr lang="en-US" sz="1600" dirty="0"/>
          </a:p>
        </p:txBody>
      </p:sp>
    </p:spTree>
  </p:cSld>
  <p:clrMapOvr>
    <a:masterClrMapping/>
  </p:clrMapOvr>
  <p:transition spd="med">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28600"/>
          <a:ext cx="7498794" cy="6304280"/>
        </p:xfrm>
        <a:graphic>
          <a:graphicData uri="http://schemas.openxmlformats.org/drawingml/2006/table">
            <a:tbl>
              <a:tblPr firstRow="1" bandRow="1">
                <a:tableStyleId>{5C22544A-7EE6-4342-B048-85BDC9FD1C3A}</a:tableStyleId>
              </a:tblPr>
              <a:tblGrid>
                <a:gridCol w="1905000"/>
                <a:gridCol w="990600"/>
                <a:gridCol w="1524000"/>
                <a:gridCol w="1250394"/>
                <a:gridCol w="1828800"/>
              </a:tblGrid>
              <a:tr h="370840">
                <a:tc>
                  <a:txBody>
                    <a:bodyPr/>
                    <a:lstStyle/>
                    <a:p>
                      <a:pPr marL="0" marR="0">
                        <a:spcBef>
                          <a:spcPts val="0"/>
                        </a:spcBef>
                        <a:spcAft>
                          <a:spcPts val="1000"/>
                        </a:spcAft>
                      </a:pPr>
                      <a:r>
                        <a:rPr lang="en-US" sz="1600" b="1" dirty="0">
                          <a:solidFill>
                            <a:schemeClr val="bg1"/>
                          </a:solidFill>
                          <a:latin typeface="Arial"/>
                          <a:ea typeface="Cambria"/>
                          <a:cs typeface="Arial"/>
                        </a:rPr>
                        <a:t>Individual</a:t>
                      </a:r>
                      <a:endParaRPr lang="en-US" sz="1600" dirty="0">
                        <a:solidFill>
                          <a:schemeClr val="bg1"/>
                        </a:solidFill>
                        <a:latin typeface="Times New Roman"/>
                        <a:ea typeface="Cambria"/>
                        <a:cs typeface="Times New Roman"/>
                      </a:endParaRPr>
                    </a:p>
                  </a:txBody>
                  <a:tcPr marL="68580" marR="68580" marT="0" marB="0" anchor="ctr"/>
                </a:tc>
                <a:tc>
                  <a:txBody>
                    <a:bodyPr/>
                    <a:lstStyle/>
                    <a:p>
                      <a:pPr marL="0" marR="0">
                        <a:spcBef>
                          <a:spcPts val="0"/>
                        </a:spcBef>
                        <a:spcAft>
                          <a:spcPts val="1000"/>
                        </a:spcAft>
                      </a:pPr>
                      <a:r>
                        <a:rPr lang="en-US" sz="1600" b="1" dirty="0">
                          <a:solidFill>
                            <a:schemeClr val="bg1"/>
                          </a:solidFill>
                          <a:latin typeface="Arial"/>
                          <a:ea typeface="Cambria"/>
                          <a:cs typeface="Arial"/>
                        </a:rPr>
                        <a:t>Av </a:t>
                      </a:r>
                      <a:r>
                        <a:rPr lang="en-US" sz="1600" b="1" dirty="0" smtClean="0">
                          <a:solidFill>
                            <a:schemeClr val="bg1"/>
                          </a:solidFill>
                          <a:latin typeface="Arial"/>
                          <a:ea typeface="Cambria"/>
                          <a:cs typeface="Arial"/>
                        </a:rPr>
                        <a:t>Per</a:t>
                      </a:r>
                      <a:r>
                        <a:rPr lang="en-US" sz="1600" b="1" baseline="0" dirty="0" smtClean="0">
                          <a:solidFill>
                            <a:schemeClr val="bg1"/>
                          </a:solidFill>
                          <a:latin typeface="Arial"/>
                          <a:ea typeface="Cambria"/>
                          <a:cs typeface="Arial"/>
                        </a:rPr>
                        <a:t> Q</a:t>
                      </a:r>
                      <a:endParaRPr lang="en-US" sz="1600" dirty="0">
                        <a:solidFill>
                          <a:schemeClr val="bg1"/>
                        </a:solidFill>
                        <a:latin typeface="Times New Roman"/>
                        <a:ea typeface="Cambria"/>
                        <a:cs typeface="Times New Roman"/>
                      </a:endParaRPr>
                    </a:p>
                  </a:txBody>
                  <a:tcPr marL="68580" marR="68580" marT="0" marB="0" anchor="ctr"/>
                </a:tc>
                <a:tc>
                  <a:txBody>
                    <a:bodyPr/>
                    <a:lstStyle/>
                    <a:p>
                      <a:pPr marL="0" marR="0">
                        <a:spcBef>
                          <a:spcPts val="0"/>
                        </a:spcBef>
                        <a:spcAft>
                          <a:spcPts val="1000"/>
                        </a:spcAft>
                      </a:pPr>
                      <a:r>
                        <a:rPr lang="en-US" sz="1600" b="1" dirty="0">
                          <a:solidFill>
                            <a:schemeClr val="bg1"/>
                          </a:solidFill>
                          <a:latin typeface="Arial"/>
                          <a:ea typeface="Cambria"/>
                          <a:cs typeface="Arial"/>
                        </a:rPr>
                        <a:t>Av #</a:t>
                      </a:r>
                      <a:r>
                        <a:rPr lang="en-US" sz="1600" b="1" dirty="0" smtClean="0">
                          <a:solidFill>
                            <a:schemeClr val="bg1"/>
                          </a:solidFill>
                          <a:latin typeface="Arial"/>
                          <a:ea typeface="Cambria"/>
                          <a:cs typeface="Arial"/>
                        </a:rPr>
                        <a:t> Words</a:t>
                      </a:r>
                      <a:endParaRPr lang="en-US" sz="1600" dirty="0">
                        <a:solidFill>
                          <a:schemeClr val="bg1"/>
                        </a:solidFill>
                        <a:latin typeface="Times New Roman"/>
                        <a:ea typeface="Cambria"/>
                        <a:cs typeface="Times New Roman"/>
                      </a:endParaRPr>
                    </a:p>
                  </a:txBody>
                  <a:tcPr marL="68580" marR="68580" marT="0" marB="0" anchor="ctr"/>
                </a:tc>
                <a:tc>
                  <a:txBody>
                    <a:bodyPr/>
                    <a:lstStyle/>
                    <a:p>
                      <a:pPr marL="0" marR="0">
                        <a:spcBef>
                          <a:spcPts val="0"/>
                        </a:spcBef>
                        <a:spcAft>
                          <a:spcPts val="1000"/>
                        </a:spcAft>
                      </a:pPr>
                      <a:r>
                        <a:rPr lang="en-US" sz="1600" b="1" dirty="0" smtClean="0">
                          <a:solidFill>
                            <a:schemeClr val="bg1"/>
                          </a:solidFill>
                          <a:latin typeface="Arial"/>
                          <a:ea typeface="Cambria"/>
                          <a:cs typeface="Arial"/>
                        </a:rPr>
                        <a:t>Av</a:t>
                      </a:r>
                      <a:r>
                        <a:rPr lang="en-US" sz="1600" b="1" baseline="0" dirty="0" smtClean="0">
                          <a:solidFill>
                            <a:schemeClr val="bg1"/>
                          </a:solidFill>
                          <a:latin typeface="Arial"/>
                          <a:ea typeface="Cambria"/>
                          <a:cs typeface="Arial"/>
                        </a:rPr>
                        <a:t> # Types</a:t>
                      </a:r>
                      <a:endParaRPr lang="en-US" sz="1600" dirty="0">
                        <a:solidFill>
                          <a:schemeClr val="bg1"/>
                        </a:solidFill>
                        <a:latin typeface="Times New Roman"/>
                        <a:ea typeface="Cambria"/>
                        <a:cs typeface="Times New Roman"/>
                      </a:endParaRPr>
                    </a:p>
                  </a:txBody>
                  <a:tcPr marL="68580" marR="68580" marT="0" marB="0" anchor="ctr"/>
                </a:tc>
                <a:tc>
                  <a:txBody>
                    <a:bodyPr/>
                    <a:lstStyle/>
                    <a:p>
                      <a:pPr marL="0" marR="0">
                        <a:spcBef>
                          <a:spcPts val="0"/>
                        </a:spcBef>
                        <a:spcAft>
                          <a:spcPts val="1000"/>
                        </a:spcAft>
                      </a:pPr>
                      <a:r>
                        <a:rPr lang="en-US" sz="1600" b="1" dirty="0">
                          <a:solidFill>
                            <a:schemeClr val="bg1"/>
                          </a:solidFill>
                          <a:latin typeface="Arial"/>
                          <a:ea typeface="Cambria"/>
                          <a:cs typeface="Arial"/>
                        </a:rPr>
                        <a:t>Words/</a:t>
                      </a:r>
                      <a:r>
                        <a:rPr lang="en-US" sz="1600" b="1" dirty="0" smtClean="0">
                          <a:solidFill>
                            <a:schemeClr val="bg1"/>
                          </a:solidFill>
                          <a:latin typeface="Arial"/>
                          <a:ea typeface="Cambria"/>
                          <a:cs typeface="Arial"/>
                        </a:rPr>
                        <a:t>Type R</a:t>
                      </a:r>
                      <a:endParaRPr lang="en-US" sz="1600" dirty="0">
                        <a:solidFill>
                          <a:schemeClr val="bg1"/>
                        </a:solidFill>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YmtqVE1240_en</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dirty="0" smtClean="0">
                          <a:solidFill>
                            <a:srgbClr val="000000"/>
                          </a:solidFill>
                          <a:latin typeface="Arial"/>
                          <a:ea typeface="Cambria"/>
                          <a:cs typeface="Arial"/>
                        </a:rPr>
                        <a:t>4:04</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460.8</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167.8</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0.364</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JbpGeI1125_en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2:33</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254.2</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104.2</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0.410</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dirty="0">
                          <a:solidFill>
                            <a:srgbClr val="000000"/>
                          </a:solidFill>
                          <a:latin typeface="Arial"/>
                          <a:ea typeface="Cambria"/>
                          <a:cs typeface="Arial"/>
                        </a:rPr>
                        <a:t>cSUJtE1177_en</a:t>
                      </a:r>
                      <a:endParaRPr lang="en-US" sz="1600" dirty="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dirty="0">
                          <a:solidFill>
                            <a:srgbClr val="000000"/>
                          </a:solidFill>
                          <a:latin typeface="Arial"/>
                          <a:ea typeface="Cambria"/>
                          <a:cs typeface="Arial"/>
                        </a:rPr>
                        <a:t>2:30</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a:solidFill>
                            <a:srgbClr val="000000"/>
                          </a:solidFill>
                          <a:latin typeface="Arial"/>
                          <a:ea typeface="Cambria"/>
                          <a:cs typeface="Arial"/>
                        </a:rPr>
                        <a:t>297.4</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129.2</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0.434</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CqyPcO1230_en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2:20</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216.4</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85.6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0.396</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dirty="0" smtClean="0">
                          <a:solidFill>
                            <a:srgbClr val="000000"/>
                          </a:solidFill>
                          <a:latin typeface="Arial"/>
                          <a:ea typeface="Cambria"/>
                          <a:cs typeface="Arial"/>
                        </a:rPr>
                        <a:t>lFfMLv1047_en*</a:t>
                      </a:r>
                      <a:endParaRPr lang="en-US" sz="1600" dirty="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2:13</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a:solidFill>
                            <a:srgbClr val="000000"/>
                          </a:solidFill>
                          <a:latin typeface="Arial"/>
                          <a:ea typeface="Cambria"/>
                          <a:cs typeface="Arial"/>
                        </a:rPr>
                        <a:t>126.0</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a:solidFill>
                            <a:srgbClr val="000000"/>
                          </a:solidFill>
                          <a:latin typeface="Arial"/>
                          <a:ea typeface="Cambria"/>
                          <a:cs typeface="Arial"/>
                        </a:rPr>
                        <a:t>64.7</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0.513</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FkXZyu1250_en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1:55</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188.8</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78.6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0.416</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QCJFSC1052_en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1:45</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176.6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83.6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0.473</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ROigHb1124_en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1:40</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181.2</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a:solidFill>
                            <a:srgbClr val="000000"/>
                          </a:solidFill>
                          <a:latin typeface="Arial"/>
                          <a:ea typeface="Cambria"/>
                          <a:cs typeface="Arial"/>
                        </a:rPr>
                        <a:t>75</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0.414</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qEqUJu1047_en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1:33</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194.4</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70</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0.360</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kZRObu1244_en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1:24</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151.6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91.8</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0.606</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IhmZSm1099_en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1:17</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117.6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a:solidFill>
                            <a:srgbClr val="000000"/>
                          </a:solidFill>
                          <a:latin typeface="Arial"/>
                          <a:ea typeface="Cambria"/>
                          <a:cs typeface="Arial"/>
                        </a:rPr>
                        <a:t>61.4</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0.522</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CPpqHv1264_en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1:05</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121.2</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67.6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0.558</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eLaUsh1269_en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1:04</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159.8</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81.0</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0.507</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dirty="0" smtClean="0">
                          <a:solidFill>
                            <a:srgbClr val="000000"/>
                          </a:solidFill>
                          <a:latin typeface="Arial"/>
                          <a:ea typeface="Cambria"/>
                          <a:cs typeface="Arial"/>
                        </a:rPr>
                        <a:t>KRzMXq1247_en*</a:t>
                      </a:r>
                      <a:endParaRPr lang="en-US" sz="1600" dirty="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0:49</a:t>
                      </a:r>
                      <a:endParaRPr lang="en-US" sz="1600">
                        <a:latin typeface="Times New Roman"/>
                        <a:ea typeface="Cambria"/>
                        <a:cs typeface="Times New Roman"/>
                      </a:endParaRPr>
                    </a:p>
                  </a:txBody>
                  <a:tcPr marL="68580" marR="68580" marT="0" marB="0" anchor="ctr"/>
                </a:tc>
                <a:tc>
                  <a:txBody>
                    <a:bodyPr/>
                    <a:lstStyle/>
                    <a:p>
                      <a:pPr marL="457200" marR="0" algn="ctr">
                        <a:spcBef>
                          <a:spcPts val="0"/>
                        </a:spcBef>
                        <a:spcAft>
                          <a:spcPts val="1000"/>
                        </a:spcAft>
                      </a:pPr>
                      <a:r>
                        <a:rPr lang="en-US" sz="1600" dirty="0" smtClean="0">
                          <a:solidFill>
                            <a:srgbClr val="000000"/>
                          </a:solidFill>
                          <a:latin typeface="Arial"/>
                          <a:ea typeface="Cambria"/>
                          <a:cs typeface="Arial"/>
                        </a:rPr>
                        <a:t>       102.8</a:t>
                      </a:r>
                      <a:endParaRPr lang="en-US" sz="1600" dirty="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70.5</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0.686</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a:solidFill>
                            <a:srgbClr val="000000"/>
                          </a:solidFill>
                          <a:latin typeface="Arial"/>
                          <a:ea typeface="Cambria"/>
                          <a:cs typeface="Arial"/>
                        </a:rPr>
                        <a:t>RvfdlV1120_en</a:t>
                      </a:r>
                      <a:endParaRPr lang="en-US" sz="160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0:45</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80</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46.4</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0.580</a:t>
                      </a:r>
                      <a:endParaRPr lang="en-US" sz="16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dirty="0">
                          <a:solidFill>
                            <a:srgbClr val="000000"/>
                          </a:solidFill>
                          <a:latin typeface="Arial"/>
                          <a:ea typeface="Cambria"/>
                          <a:cs typeface="Arial"/>
                        </a:rPr>
                        <a:t>IOLJvw1052_en</a:t>
                      </a:r>
                      <a:endParaRPr lang="en-US" sz="1600" dirty="0">
                        <a:latin typeface="Times New Roman"/>
                        <a:ea typeface="Cambria"/>
                        <a:cs typeface="Times New Roman"/>
                      </a:endParaRPr>
                    </a:p>
                  </a:txBody>
                  <a:tcPr marL="68580" marR="68580" marT="0" marB="0"/>
                </a:tc>
                <a:tc>
                  <a:txBody>
                    <a:bodyPr/>
                    <a:lstStyle/>
                    <a:p>
                      <a:pPr marL="0" marR="0" algn="r">
                        <a:spcBef>
                          <a:spcPts val="0"/>
                        </a:spcBef>
                        <a:spcAft>
                          <a:spcPts val="1000"/>
                        </a:spcAft>
                      </a:pPr>
                      <a:r>
                        <a:rPr lang="en-US" sz="1600">
                          <a:solidFill>
                            <a:srgbClr val="000000"/>
                          </a:solidFill>
                          <a:latin typeface="Arial"/>
                          <a:ea typeface="Cambria"/>
                          <a:cs typeface="Arial"/>
                        </a:rPr>
                        <a:t>0:45</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83.8</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a:solidFill>
                            <a:srgbClr val="000000"/>
                          </a:solidFill>
                          <a:latin typeface="Arial"/>
                          <a:ea typeface="Cambria"/>
                          <a:cs typeface="Arial"/>
                        </a:rPr>
                        <a:t>50.6</a:t>
                      </a:r>
                      <a:endParaRPr lang="en-US" sz="1600">
                        <a:latin typeface="Times New Roman"/>
                        <a:ea typeface="Cambria"/>
                        <a:cs typeface="Times New Roman"/>
                      </a:endParaRPr>
                    </a:p>
                  </a:txBody>
                  <a:tcPr marL="68580" marR="68580" marT="0" marB="0" anchor="ctr"/>
                </a:tc>
                <a:tc>
                  <a:txBody>
                    <a:bodyPr/>
                    <a:lstStyle/>
                    <a:p>
                      <a:pPr marL="0" marR="0" algn="r">
                        <a:spcBef>
                          <a:spcPts val="0"/>
                        </a:spcBef>
                        <a:spcAft>
                          <a:spcPts val="1000"/>
                        </a:spcAft>
                      </a:pPr>
                      <a:r>
                        <a:rPr lang="en-US" sz="1600" dirty="0" smtClean="0">
                          <a:solidFill>
                            <a:srgbClr val="000000"/>
                          </a:solidFill>
                          <a:latin typeface="Arial"/>
                          <a:ea typeface="Cambria"/>
                          <a:cs typeface="Arial"/>
                        </a:rPr>
                        <a:t>0.604</a:t>
                      </a:r>
                      <a:endParaRPr lang="en-US" sz="1600" dirty="0">
                        <a:latin typeface="Times New Roman"/>
                        <a:ea typeface="Cambria"/>
                        <a:cs typeface="Times New Roman"/>
                      </a:endParaRPr>
                    </a:p>
                  </a:txBody>
                  <a:tcPr marL="68580" marR="68580" marT="0" marB="0" anchor="ctr"/>
                </a:tc>
              </a:tr>
            </a:tbl>
          </a:graphicData>
        </a:graphic>
      </p:graphicFrame>
      <p:sp>
        <p:nvSpPr>
          <p:cNvPr id="4" name="TextBox 3"/>
          <p:cNvSpPr txBox="1"/>
          <p:nvPr/>
        </p:nvSpPr>
        <p:spPr>
          <a:xfrm>
            <a:off x="8001000" y="1295400"/>
            <a:ext cx="1143000" cy="646331"/>
          </a:xfrm>
          <a:prstGeom prst="rect">
            <a:avLst/>
          </a:prstGeom>
          <a:noFill/>
        </p:spPr>
        <p:txBody>
          <a:bodyPr wrap="square" rtlCol="0">
            <a:spAutoFit/>
          </a:bodyPr>
          <a:lstStyle/>
          <a:p>
            <a:r>
              <a:rPr lang="en-US" dirty="0" smtClean="0"/>
              <a:t>Duration</a:t>
            </a:r>
          </a:p>
          <a:p>
            <a:r>
              <a:rPr lang="en-US" dirty="0" smtClean="0"/>
              <a:t>Av = 1.43</a:t>
            </a:r>
            <a:endParaRPr lang="en-US" dirty="0"/>
          </a:p>
        </p:txBody>
      </p:sp>
      <p:sp>
        <p:nvSpPr>
          <p:cNvPr id="5" name="TextBox 4"/>
          <p:cNvSpPr txBox="1"/>
          <p:nvPr/>
        </p:nvSpPr>
        <p:spPr>
          <a:xfrm rot="5400000">
            <a:off x="6531232" y="3952847"/>
            <a:ext cx="3853935" cy="584775"/>
          </a:xfrm>
          <a:prstGeom prst="rect">
            <a:avLst/>
          </a:prstGeom>
          <a:noFill/>
        </p:spPr>
        <p:txBody>
          <a:bodyPr wrap="square" rtlCol="0">
            <a:spAutoFit/>
          </a:bodyPr>
          <a:lstStyle/>
          <a:p>
            <a:r>
              <a:rPr lang="en-US" sz="3200" dirty="0" smtClean="0"/>
              <a:t>  Word   Specificity</a:t>
            </a:r>
            <a:endParaRPr lang="en-US" sz="3200" dirty="0"/>
          </a:p>
        </p:txBody>
      </p:sp>
    </p:spTree>
  </p:cSld>
  <p:clrMapOvr>
    <a:masterClrMapping/>
  </p:clrMapOvr>
  <p:transition spd="med">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Word Count</a:t>
            </a:r>
            <a:endParaRPr lang="en-US" dirty="0"/>
          </a:p>
        </p:txBody>
      </p:sp>
      <p:sp>
        <p:nvSpPr>
          <p:cNvPr id="19" name="Content Placeholder 18"/>
          <p:cNvSpPr>
            <a:spLocks noGrp="1"/>
          </p:cNvSpPr>
          <p:nvPr>
            <p:ph idx="1"/>
          </p:nvPr>
        </p:nvSpPr>
        <p:spPr>
          <a:xfrm>
            <a:off x="914400" y="1219200"/>
            <a:ext cx="7313613" cy="5181600"/>
          </a:xfrm>
        </p:spPr>
        <p:txBody>
          <a:bodyPr>
            <a:normAutofit fontScale="25000" lnSpcReduction="20000"/>
          </a:bodyPr>
          <a:lstStyle/>
          <a:p>
            <a:pPr>
              <a:buNone/>
            </a:pPr>
            <a:endParaRPr lang="en-US" dirty="0" smtClean="0">
              <a:hlinkClick r:id="rId3" action="ppaction://hlinkfile"/>
            </a:endParaRPr>
          </a:p>
          <a:p>
            <a:pPr>
              <a:buNone/>
            </a:pPr>
            <a:r>
              <a:rPr lang="en-US" sz="9600" dirty="0" smtClean="0"/>
              <a:t>Describe in Present Time/ Transportation</a:t>
            </a:r>
          </a:p>
          <a:p>
            <a:pPr>
              <a:buNone/>
            </a:pPr>
            <a:r>
              <a:rPr lang="en-US" sz="9600" i="1" dirty="0" smtClean="0"/>
              <a:t>Situation:</a:t>
            </a:r>
          </a:p>
          <a:p>
            <a:pPr indent="0">
              <a:buNone/>
            </a:pPr>
            <a:r>
              <a:rPr lang="en-US" sz="9600" dirty="0" smtClean="0"/>
              <a:t>You have just arrived at the airport of your destination.  Your luggage is not in the baggage claim area. You speak with a service representative who tells you the luggage has been lost. The representative asks you to describe your luggage and its contents in detail so that the airline can reimburse you.</a:t>
            </a:r>
          </a:p>
          <a:p>
            <a:pPr>
              <a:buNone/>
            </a:pPr>
            <a:r>
              <a:rPr lang="en-US" sz="9600" i="1" dirty="0" smtClean="0"/>
              <a:t>Prompt:</a:t>
            </a:r>
          </a:p>
          <a:p>
            <a:pPr>
              <a:buNone/>
            </a:pPr>
            <a:r>
              <a:rPr lang="en-US" sz="9600" dirty="0" smtClean="0"/>
              <a:t>I need a description of every item in your luggage.</a:t>
            </a:r>
          </a:p>
          <a:p>
            <a:pPr>
              <a:buNone/>
            </a:pPr>
            <a:r>
              <a:rPr lang="en-US" sz="9600" dirty="0" smtClean="0">
                <a:hlinkClick r:id="rId3" action="ppaction://hlinkfile"/>
              </a:rPr>
              <a:t>Student Files for YmtqVE</a:t>
            </a:r>
            <a:endParaRPr lang="en-US" sz="9600" dirty="0" smtClean="0"/>
          </a:p>
          <a:p>
            <a:pPr>
              <a:buNone/>
            </a:pPr>
            <a:endParaRPr lang="en-US" sz="9600" dirty="0" smtClean="0"/>
          </a:p>
          <a:p>
            <a:pPr>
              <a:buNone/>
            </a:pPr>
            <a:endParaRPr lang="en-US" sz="9600" dirty="0" smtClean="0">
              <a:hlinkClick r:id="rId3" action="ppaction://hlinkfile"/>
            </a:endParaRPr>
          </a:p>
          <a:p>
            <a:pPr>
              <a:buNone/>
            </a:pPr>
            <a:endParaRPr lang="en-US" dirty="0" smtClean="0">
              <a:hlinkClick r:id="rId3" action="ppaction://hlinkfile"/>
            </a:endParaRPr>
          </a:p>
          <a:p>
            <a:pPr>
              <a:buNone/>
            </a:pPr>
            <a:endParaRPr lang="en-US" dirty="0" smtClean="0">
              <a:hlinkClick r:id="rId3" action="ppaction://hlinkfile"/>
            </a:endParaRPr>
          </a:p>
          <a:p>
            <a:pPr>
              <a:buNone/>
            </a:pPr>
            <a:r>
              <a:rPr lang="en-US" dirty="0" smtClean="0">
                <a:hlinkClick r:id="rId3" action="ppaction://hlinkfile"/>
              </a:rPr>
              <a:t>YmtqVE.htm</a:t>
            </a:r>
            <a:endParaRPr lang="en-US" dirty="0"/>
          </a:p>
        </p:txBody>
      </p:sp>
    </p:spTree>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Response</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A {whiles} side back, I’ll tell you the details of what it looks like. It’s black, and it’s not a metal thing. It’s kind of fabric thing. And it’s a </a:t>
            </a:r>
            <a:r>
              <a:rPr lang="en-US" dirty="0" err="1" smtClean="0"/>
              <a:t>Samsonite</a:t>
            </a:r>
            <a:r>
              <a:rPr lang="en-US" dirty="0" smtClean="0"/>
              <a:t> bag. It’s a carrier. And it’s one meter high.  And kind of not big, but it’s kind of something small that I can carry easily. And there are, there are four wheels under the back. And I also tied the blue ribbon on the handle. So maybe you can recognize that at once, even though it’s black. I have several things inside the bag. Not that important things, but there are some {severed} clothes. Like t-shirts and jeans and shorts that I can wear when I\\\'</a:t>
            </a:r>
            <a:r>
              <a:rPr lang="en-US" dirty="0" err="1" smtClean="0"/>
              <a:t>m</a:t>
            </a:r>
            <a:r>
              <a:rPr lang="en-US" dirty="0" smtClean="0"/>
              <a:t> to the,  when I,  when I can wear it during the day time. And there’s some dresses, two -- oh no -- it was three dresses. And oh, and one dress is like, like a cute top dress with a whites gown. It’s a white gown dress. I put that in my bag and it\\\'</a:t>
            </a:r>
            <a:r>
              <a:rPr lang="en-US" dirty="0" err="1" smtClean="0"/>
              <a:t>s</a:t>
            </a:r>
            <a:r>
              <a:rPr lang="en-US" dirty="0" smtClean="0"/>
              <a:t> really important because I am going to my friend’s birthday party, so the party theme is white, so I really need that dress. So I really want that dress. It’s in my bag, even though I mean it’s not that important for for, it\\\'</a:t>
            </a:r>
            <a:r>
              <a:rPr lang="en-US" dirty="0" err="1" smtClean="0"/>
              <a:t>s</a:t>
            </a:r>
            <a:r>
              <a:rPr lang="en-US" dirty="0" smtClean="0"/>
              <a:t> not that important dress for others or, but I really need it. Cause It really fits on me. And there are some severed [several] cosmetics. Like lipsticks or {</a:t>
            </a:r>
            <a:r>
              <a:rPr lang="en-US" dirty="0" err="1" smtClean="0"/>
              <a:t>lipglows</a:t>
            </a:r>
            <a:r>
              <a:rPr lang="en-US" dirty="0" smtClean="0"/>
              <a:t>} and like my powder and my brushes and for my for my mascara for my eyelashes. Most of them are clothes and cosmetics. I also brought some, some books for my traveling. And the name is shopaholic. And it’s kind of funny book. And also there is a name tag on it. And name tag. There’s my name on it. And my name is {} So you will recognize that.  And there is also my address in Korea. And also {brought} myself a number. So just those things.  Clothes and cosmetics and books and my shoes, sandals and heels and flip flops. So I really want that back. It’s </a:t>
            </a:r>
            <a:r>
              <a:rPr lang="en-US" dirty="0" err="1" smtClean="0"/>
              <a:t>Samsonite</a:t>
            </a:r>
            <a:r>
              <a:rPr lang="en-US" dirty="0" smtClean="0"/>
              <a:t>. I {repeated.} So please please. I want to get it back.</a:t>
            </a:r>
          </a:p>
          <a:p>
            <a:endParaRPr lang="en-US" dirty="0"/>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Count:  </a:t>
            </a:r>
            <a:r>
              <a:rPr lang="en-US" dirty="0" err="1" smtClean="0"/>
              <a:t>NVivo</a:t>
            </a:r>
            <a:r>
              <a:rPr lang="en-US" dirty="0" smtClean="0"/>
              <a:t> 8.0</a:t>
            </a:r>
            <a:endParaRPr lang="en-US" dirty="0"/>
          </a:p>
        </p:txBody>
      </p:sp>
      <p:sp>
        <p:nvSpPr>
          <p:cNvPr id="3" name="Text Placeholder 2"/>
          <p:cNvSpPr>
            <a:spLocks noGrp="1"/>
          </p:cNvSpPr>
          <p:nvPr>
            <p:ph type="body" sz="half" idx="2"/>
          </p:nvPr>
        </p:nvSpPr>
        <p:spPr/>
        <p:txBody>
          <a:bodyPr/>
          <a:lstStyle/>
          <a:p>
            <a:endParaRPr lang="en-US" dirty="0" smtClean="0"/>
          </a:p>
          <a:p>
            <a:endParaRPr lang="en-US" dirty="0" smtClean="0"/>
          </a:p>
          <a:p>
            <a:r>
              <a:rPr lang="en-US" dirty="0" smtClean="0"/>
              <a:t>Word Length, page 1 of 4</a:t>
            </a:r>
            <a:endParaRPr lang="en-US" dirty="0"/>
          </a:p>
        </p:txBody>
      </p:sp>
      <p:pic>
        <p:nvPicPr>
          <p:cNvPr id="5" name="Picture Placeholder 4" descr="WL2P1.jpg"/>
          <p:cNvPicPr>
            <a:picLocks noGrp="1" noChangeAspect="1"/>
          </p:cNvPicPr>
          <p:nvPr>
            <p:ph type="pic" sz="quarter" idx="14"/>
          </p:nvPr>
        </p:nvPicPr>
        <p:blipFill>
          <a:blip r:embed="rId3"/>
          <a:srcRect l="6207" r="6207"/>
          <a:stretch>
            <a:fillRect/>
          </a:stretch>
        </p:blipFill>
        <p:spPr/>
      </p:pic>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Count:  </a:t>
            </a:r>
            <a:r>
              <a:rPr lang="en-US" dirty="0" err="1" smtClean="0"/>
              <a:t>NVivo</a:t>
            </a:r>
            <a:r>
              <a:rPr lang="en-US" dirty="0" smtClean="0"/>
              <a:t> 8.0</a:t>
            </a:r>
            <a:endParaRPr lang="en-US" dirty="0"/>
          </a:p>
        </p:txBody>
      </p:sp>
      <p:sp>
        <p:nvSpPr>
          <p:cNvPr id="3" name="Text Placeholder 2"/>
          <p:cNvSpPr>
            <a:spLocks noGrp="1"/>
          </p:cNvSpPr>
          <p:nvPr>
            <p:ph type="body" sz="half" idx="2"/>
          </p:nvPr>
        </p:nvSpPr>
        <p:spPr/>
        <p:txBody>
          <a:bodyPr/>
          <a:lstStyle/>
          <a:p>
            <a:endParaRPr lang="en-US" dirty="0" smtClean="0"/>
          </a:p>
          <a:p>
            <a:endParaRPr lang="en-US" dirty="0" smtClean="0"/>
          </a:p>
          <a:p>
            <a:r>
              <a:rPr lang="en-US" dirty="0" smtClean="0"/>
              <a:t>Word Length, page 4 of 4</a:t>
            </a:r>
            <a:endParaRPr lang="en-US" dirty="0"/>
          </a:p>
        </p:txBody>
      </p:sp>
      <p:pic>
        <p:nvPicPr>
          <p:cNvPr id="7" name="Picture Placeholder 6" descr="WL2P4.jpg"/>
          <p:cNvPicPr>
            <a:picLocks noGrp="1" noChangeAspect="1"/>
          </p:cNvPicPr>
          <p:nvPr>
            <p:ph type="pic" sz="quarter" idx="14"/>
          </p:nvPr>
        </p:nvPicPr>
        <p:blipFill>
          <a:blip r:embed="rId3"/>
          <a:srcRect l="6207" r="6207"/>
          <a:stretch>
            <a:fillRect/>
          </a:stretch>
        </p:blipFill>
        <p:spPr/>
      </p:pic>
    </p:spTree>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Type Frequency</a:t>
            </a:r>
            <a:endParaRPr lang="en-US" dirty="0"/>
          </a:p>
        </p:txBody>
      </p:sp>
      <p:graphicFrame>
        <p:nvGraphicFramePr>
          <p:cNvPr id="5" name="Content Placeholder 4"/>
          <p:cNvGraphicFramePr>
            <a:graphicFrameLocks noGrp="1"/>
          </p:cNvGraphicFramePr>
          <p:nvPr>
            <p:ph sz="half" idx="1"/>
          </p:nvPr>
        </p:nvGraphicFramePr>
        <p:xfrm>
          <a:off x="914400" y="868362"/>
          <a:ext cx="3565526" cy="5047488"/>
        </p:xfrm>
        <a:graphic>
          <a:graphicData uri="http://schemas.openxmlformats.org/drawingml/2006/table">
            <a:tbl>
              <a:tblPr firstRow="1" bandRow="1">
                <a:tableStyleId>{5C22544A-7EE6-4342-B048-85BDC9FD1C3A}</a:tableStyleId>
              </a:tblPr>
              <a:tblGrid>
                <a:gridCol w="1782763"/>
                <a:gridCol w="1782763"/>
              </a:tblGrid>
              <a:tr h="370840">
                <a:tc>
                  <a:txBody>
                    <a:bodyPr/>
                    <a:lstStyle/>
                    <a:p>
                      <a:pPr marL="0" marR="0">
                        <a:lnSpc>
                          <a:spcPct val="115000"/>
                        </a:lnSpc>
                        <a:spcBef>
                          <a:spcPts val="0"/>
                        </a:spcBef>
                        <a:spcAft>
                          <a:spcPts val="0"/>
                        </a:spcAft>
                      </a:pPr>
                      <a:r>
                        <a:rPr lang="en-US" sz="2400" b="0" baseline="0" dirty="0">
                          <a:solidFill>
                            <a:srgbClr val="000000"/>
                          </a:solidFill>
                          <a:latin typeface="Arial"/>
                          <a:ea typeface="Times New Roman"/>
                          <a:cs typeface="Arial"/>
                        </a:rPr>
                        <a:t>carrier</a:t>
                      </a:r>
                      <a:endParaRPr lang="en-US" sz="2400" b="0" baseline="0" dirty="0">
                        <a:latin typeface="Calibri"/>
                        <a:ea typeface="Calibri"/>
                        <a:cs typeface="Arial"/>
                      </a:endParaRPr>
                    </a:p>
                  </a:txBody>
                  <a:tcPr marL="68580" marR="68580" marT="0" marB="0" anchor="b">
                    <a:solidFill>
                      <a:schemeClr val="accent5">
                        <a:lumMod val="20000"/>
                        <a:lumOff val="80000"/>
                      </a:schemeClr>
                    </a:solidFill>
                  </a:tcPr>
                </a:tc>
                <a:tc>
                  <a:txBody>
                    <a:bodyPr/>
                    <a:lstStyle/>
                    <a:p>
                      <a:pPr marL="0" marR="0">
                        <a:lnSpc>
                          <a:spcPct val="115000"/>
                        </a:lnSpc>
                        <a:spcBef>
                          <a:spcPts val="0"/>
                        </a:spcBef>
                        <a:spcAft>
                          <a:spcPts val="0"/>
                        </a:spcAft>
                      </a:pPr>
                      <a:r>
                        <a:rPr lang="en-US" sz="2400" b="0" baseline="0" dirty="0" err="1">
                          <a:solidFill>
                            <a:srgbClr val="000000"/>
                          </a:solidFill>
                          <a:latin typeface="Arial"/>
                          <a:ea typeface="Times New Roman"/>
                          <a:cs typeface="Arial"/>
                        </a:rPr>
                        <a:t>lipglows</a:t>
                      </a:r>
                      <a:endParaRPr lang="en-US" sz="2400" b="0" baseline="0" dirty="0">
                        <a:latin typeface="Calibri"/>
                        <a:ea typeface="Calibri"/>
                        <a:cs typeface="Arial"/>
                      </a:endParaRPr>
                    </a:p>
                  </a:txBody>
                  <a:tcPr marL="68580" marR="68580" marT="0" marB="0" anchor="b">
                    <a:solidFill>
                      <a:schemeClr val="accent5">
                        <a:lumMod val="20000"/>
                        <a:lumOff val="80000"/>
                      </a:schemeClr>
                    </a:solidFill>
                  </a:tcPr>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cosmetics</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dirty="0">
                          <a:solidFill>
                            <a:srgbClr val="000000"/>
                          </a:solidFill>
                          <a:latin typeface="Arial"/>
                          <a:ea typeface="Times New Roman"/>
                          <a:cs typeface="Arial"/>
                        </a:rPr>
                        <a:t>lipsticks</a:t>
                      </a:r>
                      <a:endParaRPr lang="en-US" sz="2400" baseline="0" dirty="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dirty="0">
                          <a:solidFill>
                            <a:srgbClr val="000000"/>
                          </a:solidFill>
                          <a:latin typeface="Arial"/>
                          <a:ea typeface="Times New Roman"/>
                          <a:cs typeface="Arial"/>
                        </a:rPr>
                        <a:t>cute</a:t>
                      </a:r>
                      <a:endParaRPr lang="en-US" sz="2400" baseline="0" dirty="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mascara</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eyelashes</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meter</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fabric</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samsonite</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flip</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sandals</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flops</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severed</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gown</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shopaholic</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hagen</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shorts</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heels</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tag</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jeans</a:t>
                      </a:r>
                      <a:endParaRPr lang="en-US" sz="2400" baseline="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a:solidFill>
                            <a:srgbClr val="000000"/>
                          </a:solidFill>
                          <a:latin typeface="Arial"/>
                          <a:ea typeface="Times New Roman"/>
                          <a:cs typeface="Arial"/>
                        </a:rPr>
                        <a:t>whiles</a:t>
                      </a:r>
                      <a:endParaRPr lang="en-US" sz="2400" baseline="0">
                        <a:latin typeface="Calibri"/>
                        <a:ea typeface="Calibri"/>
                        <a:cs typeface="Arial"/>
                      </a:endParaRPr>
                    </a:p>
                  </a:txBody>
                  <a:tcPr marL="68580" marR="68580" marT="0" marB="0" anchor="b"/>
                </a:tc>
              </a:tr>
              <a:tr h="370840">
                <a:tc>
                  <a:txBody>
                    <a:bodyPr/>
                    <a:lstStyle/>
                    <a:p>
                      <a:pPr marL="0" marR="0">
                        <a:lnSpc>
                          <a:spcPct val="115000"/>
                        </a:lnSpc>
                        <a:spcBef>
                          <a:spcPts val="0"/>
                        </a:spcBef>
                        <a:spcAft>
                          <a:spcPts val="0"/>
                        </a:spcAft>
                      </a:pPr>
                      <a:r>
                        <a:rPr lang="en-US" sz="2400" baseline="0" dirty="0" err="1">
                          <a:solidFill>
                            <a:srgbClr val="000000"/>
                          </a:solidFill>
                          <a:latin typeface="Arial"/>
                          <a:ea typeface="Times New Roman"/>
                          <a:cs typeface="Arial"/>
                        </a:rPr>
                        <a:t>korea</a:t>
                      </a:r>
                      <a:endParaRPr lang="en-US" sz="2400" baseline="0" dirty="0">
                        <a:latin typeface="Calibri"/>
                        <a:ea typeface="Calibri"/>
                        <a:cs typeface="Arial"/>
                      </a:endParaRPr>
                    </a:p>
                  </a:txBody>
                  <a:tcPr marL="68580" marR="68580" marT="0" marB="0" anchor="b"/>
                </a:tc>
                <a:tc>
                  <a:txBody>
                    <a:bodyPr/>
                    <a:lstStyle/>
                    <a:p>
                      <a:pPr marL="0" marR="0">
                        <a:lnSpc>
                          <a:spcPct val="115000"/>
                        </a:lnSpc>
                        <a:spcBef>
                          <a:spcPts val="0"/>
                        </a:spcBef>
                        <a:spcAft>
                          <a:spcPts val="0"/>
                        </a:spcAft>
                      </a:pPr>
                      <a:r>
                        <a:rPr lang="en-US" sz="2400" baseline="0" dirty="0">
                          <a:solidFill>
                            <a:srgbClr val="000000"/>
                          </a:solidFill>
                          <a:latin typeface="Arial"/>
                          <a:ea typeface="Times New Roman"/>
                          <a:cs typeface="Arial"/>
                        </a:rPr>
                        <a:t>whites</a:t>
                      </a:r>
                      <a:endParaRPr lang="en-US" sz="2400" baseline="0" dirty="0">
                        <a:latin typeface="Calibri"/>
                        <a:ea typeface="Calibri"/>
                        <a:cs typeface="Arial"/>
                      </a:endParaRPr>
                    </a:p>
                  </a:txBody>
                  <a:tcPr marL="68580" marR="68580" marT="0" marB="0" anchor="b"/>
                </a:tc>
              </a:tr>
            </a:tbl>
          </a:graphicData>
        </a:graphic>
      </p:graphicFrame>
      <p:graphicFrame>
        <p:nvGraphicFramePr>
          <p:cNvPr id="6" name="Content Placeholder 5"/>
          <p:cNvGraphicFramePr>
            <a:graphicFrameLocks noGrp="1"/>
          </p:cNvGraphicFramePr>
          <p:nvPr>
            <p:ph sz="half" idx="2"/>
          </p:nvPr>
        </p:nvGraphicFramePr>
        <p:xfrm>
          <a:off x="4876800" y="1735138"/>
          <a:ext cx="3581400" cy="1371600"/>
        </p:xfrm>
        <a:graphic>
          <a:graphicData uri="http://schemas.openxmlformats.org/drawingml/2006/table">
            <a:tbl>
              <a:tblPr firstRow="1" bandRow="1">
                <a:tableStyleId>{5C22544A-7EE6-4342-B048-85BDC9FD1C3A}</a:tableStyleId>
              </a:tblPr>
              <a:tblGrid>
                <a:gridCol w="1836941"/>
                <a:gridCol w="830059"/>
                <a:gridCol w="914400"/>
              </a:tblGrid>
              <a:tr h="370840">
                <a:tc>
                  <a:txBody>
                    <a:bodyPr/>
                    <a:lstStyle/>
                    <a:p>
                      <a:r>
                        <a:rPr lang="en-US" sz="2400" b="0" baseline="0" dirty="0" smtClean="0">
                          <a:solidFill>
                            <a:schemeClr val="tx1"/>
                          </a:solidFill>
                        </a:rPr>
                        <a:t>First 1,000</a:t>
                      </a:r>
                      <a:endParaRPr lang="en-US" sz="2400" b="0" baseline="0" dirty="0">
                        <a:solidFill>
                          <a:schemeClr val="tx1"/>
                        </a:solidFill>
                      </a:endParaRPr>
                    </a:p>
                  </a:txBody>
                  <a:tcPr>
                    <a:solidFill>
                      <a:schemeClr val="bg1">
                        <a:lumMod val="85000"/>
                      </a:schemeClr>
                    </a:solidFill>
                  </a:tcPr>
                </a:tc>
                <a:tc>
                  <a:txBody>
                    <a:bodyPr/>
                    <a:lstStyle/>
                    <a:p>
                      <a:r>
                        <a:rPr lang="en-US" sz="2400" baseline="0" dirty="0" smtClean="0">
                          <a:solidFill>
                            <a:schemeClr val="tx1"/>
                          </a:solidFill>
                        </a:rPr>
                        <a:t>77</a:t>
                      </a:r>
                      <a:endParaRPr lang="en-US" sz="2400" baseline="0" dirty="0">
                        <a:solidFill>
                          <a:schemeClr val="tx1"/>
                        </a:solidFill>
                      </a:endParaRPr>
                    </a:p>
                  </a:txBody>
                  <a:tcPr>
                    <a:solidFill>
                      <a:schemeClr val="bg1">
                        <a:lumMod val="85000"/>
                      </a:schemeClr>
                    </a:solidFill>
                  </a:tcPr>
                </a:tc>
                <a:tc>
                  <a:txBody>
                    <a:bodyPr/>
                    <a:lstStyle/>
                    <a:p>
                      <a:r>
                        <a:rPr lang="en-US" sz="2400" baseline="0" dirty="0" smtClean="0">
                          <a:solidFill>
                            <a:schemeClr val="tx1"/>
                          </a:solidFill>
                        </a:rPr>
                        <a:t>66%</a:t>
                      </a:r>
                      <a:endParaRPr lang="en-US" sz="2400" baseline="0" dirty="0">
                        <a:solidFill>
                          <a:schemeClr val="tx1"/>
                        </a:solidFill>
                      </a:endParaRPr>
                    </a:p>
                  </a:txBody>
                  <a:tcPr>
                    <a:solidFill>
                      <a:schemeClr val="bg1">
                        <a:lumMod val="85000"/>
                      </a:schemeClr>
                    </a:solidFill>
                  </a:tcPr>
                </a:tc>
              </a:tr>
              <a:tr h="370840">
                <a:tc>
                  <a:txBody>
                    <a:bodyPr/>
                    <a:lstStyle/>
                    <a:p>
                      <a:r>
                        <a:rPr lang="en-US" sz="2400" baseline="0" dirty="0" smtClean="0"/>
                        <a:t>Second 1,000</a:t>
                      </a:r>
                      <a:endParaRPr lang="en-US" sz="2400" baseline="0" dirty="0"/>
                    </a:p>
                  </a:txBody>
                  <a:tcPr/>
                </a:tc>
                <a:tc>
                  <a:txBody>
                    <a:bodyPr/>
                    <a:lstStyle/>
                    <a:p>
                      <a:r>
                        <a:rPr lang="en-US" sz="2400" baseline="0" dirty="0" smtClean="0"/>
                        <a:t>15</a:t>
                      </a:r>
                      <a:endParaRPr lang="en-US" sz="2400" baseline="0" dirty="0"/>
                    </a:p>
                  </a:txBody>
                  <a:tcPr/>
                </a:tc>
                <a:tc>
                  <a:txBody>
                    <a:bodyPr/>
                    <a:lstStyle/>
                    <a:p>
                      <a:r>
                        <a:rPr lang="en-US" sz="2400" baseline="0" dirty="0" smtClean="0"/>
                        <a:t>13%</a:t>
                      </a:r>
                      <a:endParaRPr lang="en-US" sz="2400" baseline="0" dirty="0"/>
                    </a:p>
                  </a:txBody>
                  <a:tcPr/>
                </a:tc>
              </a:tr>
              <a:tr h="370840">
                <a:tc>
                  <a:txBody>
                    <a:bodyPr/>
                    <a:lstStyle/>
                    <a:p>
                      <a:r>
                        <a:rPr lang="en-US" sz="2400" baseline="0" dirty="0" smtClean="0"/>
                        <a:t>Off List</a:t>
                      </a:r>
                      <a:endParaRPr lang="en-US" sz="2400" baseline="0" dirty="0"/>
                    </a:p>
                  </a:txBody>
                  <a:tcPr/>
                </a:tc>
                <a:tc>
                  <a:txBody>
                    <a:bodyPr/>
                    <a:lstStyle/>
                    <a:p>
                      <a:r>
                        <a:rPr lang="en-US" sz="2400" baseline="0" dirty="0" smtClean="0"/>
                        <a:t>24</a:t>
                      </a:r>
                      <a:endParaRPr lang="en-US" sz="2400" baseline="0" dirty="0"/>
                    </a:p>
                  </a:txBody>
                  <a:tcPr/>
                </a:tc>
                <a:tc>
                  <a:txBody>
                    <a:bodyPr/>
                    <a:lstStyle/>
                    <a:p>
                      <a:r>
                        <a:rPr lang="en-US" sz="2400" baseline="0" dirty="0" smtClean="0"/>
                        <a:t>21%</a:t>
                      </a:r>
                      <a:endParaRPr lang="en-US" sz="2400" baseline="0" dirty="0"/>
                    </a:p>
                  </a:txBody>
                  <a:tcPr/>
                </a:tc>
              </a:tr>
            </a:tbl>
          </a:graphicData>
        </a:graphic>
      </p:graphicFrame>
      <p:sp>
        <p:nvSpPr>
          <p:cNvPr id="7" name="TextBox 6"/>
          <p:cNvSpPr txBox="1"/>
          <p:nvPr/>
        </p:nvSpPr>
        <p:spPr>
          <a:xfrm>
            <a:off x="5181600" y="4191000"/>
            <a:ext cx="3505200" cy="1200329"/>
          </a:xfrm>
          <a:prstGeom prst="rect">
            <a:avLst/>
          </a:prstGeom>
          <a:noFill/>
        </p:spPr>
        <p:txBody>
          <a:bodyPr wrap="square" rtlCol="0">
            <a:spAutoFit/>
          </a:bodyPr>
          <a:lstStyle/>
          <a:p>
            <a:r>
              <a:rPr lang="en-US" sz="2400" dirty="0" err="1" smtClean="0"/>
              <a:t>VocabProfile</a:t>
            </a:r>
            <a:r>
              <a:rPr lang="en-US" sz="2400" dirty="0" smtClean="0"/>
              <a:t> </a:t>
            </a:r>
          </a:p>
          <a:p>
            <a:endParaRPr lang="en-US" sz="2400" dirty="0" smtClean="0"/>
          </a:p>
          <a:p>
            <a:r>
              <a:rPr lang="en-US" sz="2400" dirty="0" smtClean="0"/>
              <a:t>http://www.lextutor.ca/vp</a:t>
            </a:r>
            <a:endParaRPr lang="en-US" sz="2400" dirty="0"/>
          </a:p>
        </p:txBody>
      </p:sp>
    </p:spTree>
  </p:cSld>
  <p:clrMapOvr>
    <a:masterClrMapping/>
  </p:clrMapOvr>
  <p:transition spd="med">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Dragon’s Take</a:t>
            </a:r>
            <a:endParaRPr lang="en-US" dirty="0"/>
          </a:p>
        </p:txBody>
      </p:sp>
      <p:sp>
        <p:nvSpPr>
          <p:cNvPr id="3" name="Content Placeholder 2"/>
          <p:cNvSpPr>
            <a:spLocks noGrp="1"/>
          </p:cNvSpPr>
          <p:nvPr>
            <p:ph idx="1"/>
          </p:nvPr>
        </p:nvSpPr>
        <p:spPr>
          <a:xfrm>
            <a:off x="914400" y="1735138"/>
            <a:ext cx="7313613" cy="4513262"/>
          </a:xfrm>
        </p:spPr>
        <p:txBody>
          <a:bodyPr>
            <a:normAutofit fontScale="47500" lnSpcReduction="20000"/>
          </a:bodyPr>
          <a:lstStyle/>
          <a:p>
            <a:pPr indent="0">
              <a:buNone/>
            </a:pPr>
            <a:r>
              <a:rPr lang="en-US" sz="4200" dirty="0" smtClean="0"/>
              <a:t>and analyst who heads at the hit factory and</a:t>
            </a:r>
            <a:r>
              <a:rPr lang="en-US" sz="4200" u="sng" dirty="0" smtClean="0"/>
              <a:t> </a:t>
            </a:r>
            <a:r>
              <a:rPr lang="en-US" sz="4200" u="sng" dirty="0" err="1" smtClean="0"/>
              <a:t>Samsonite</a:t>
            </a:r>
            <a:r>
              <a:rPr lang="en-US" sz="4200" dirty="0" smtClean="0"/>
              <a:t> and</a:t>
            </a:r>
            <a:r>
              <a:rPr lang="en-US" sz="4200" u="sng" dirty="0" smtClean="0"/>
              <a:t> it's</a:t>
            </a:r>
            <a:r>
              <a:rPr lang="en-US" sz="4200" dirty="0" smtClean="0"/>
              <a:t> very scary and </a:t>
            </a:r>
            <a:r>
              <a:rPr lang="en-US" sz="4200" u="sng" dirty="0" smtClean="0"/>
              <a:t>it's</a:t>
            </a:r>
            <a:r>
              <a:rPr lang="en-US" sz="4200" dirty="0" smtClean="0"/>
              <a:t> fun that </a:t>
            </a:r>
            <a:r>
              <a:rPr lang="en-US" sz="4200" u="sng" dirty="0" smtClean="0"/>
              <a:t>is not</a:t>
            </a:r>
            <a:r>
              <a:rPr lang="en-US" sz="4200" dirty="0" smtClean="0"/>
              <a:t> in that it can something small that I can carry you and their Arab word L. hundred and Kerry tied at three Sally </a:t>
            </a:r>
            <a:r>
              <a:rPr lang="en-US" sz="4200" u="sng" dirty="0" smtClean="0"/>
              <a:t>maybe you can recognize that</a:t>
            </a:r>
            <a:r>
              <a:rPr lang="en-US" sz="4200" dirty="0" smtClean="0"/>
              <a:t> not </a:t>
            </a:r>
            <a:r>
              <a:rPr lang="en-US" sz="4200" u="sng" dirty="0" smtClean="0"/>
              <a:t>even</a:t>
            </a:r>
            <a:r>
              <a:rPr lang="en-US" sz="4200" dirty="0" smtClean="0"/>
              <a:t> out at him every</a:t>
            </a:r>
            <a:r>
              <a:rPr lang="en-US" sz="4200" u="sng" dirty="0" smtClean="0"/>
              <a:t>thing inside </a:t>
            </a:r>
            <a:r>
              <a:rPr lang="en-US" sz="4200" dirty="0" smtClean="0"/>
              <a:t>that I'm </a:t>
            </a:r>
            <a:r>
              <a:rPr lang="en-US" sz="4200" u="sng" dirty="0" smtClean="0"/>
              <a:t>not important thing</a:t>
            </a:r>
            <a:r>
              <a:rPr lang="en-US" sz="4200" dirty="0" smtClean="0"/>
              <a:t> that the fabric clouds like Kerry and </a:t>
            </a:r>
            <a:r>
              <a:rPr lang="en-US" sz="4200" u="sng" dirty="0" smtClean="0"/>
              <a:t>Jean </a:t>
            </a:r>
            <a:r>
              <a:rPr lang="en-US" sz="4200" dirty="0" smtClean="0"/>
              <a:t>Hewitt </a:t>
            </a:r>
            <a:r>
              <a:rPr lang="en-US" sz="4200" u="sng" dirty="0" smtClean="0"/>
              <a:t>that I can</a:t>
            </a:r>
            <a:r>
              <a:rPr lang="en-US" sz="4200" dirty="0" smtClean="0"/>
              <a:t> on their say that </a:t>
            </a:r>
            <a:r>
              <a:rPr lang="en-US" sz="4200" u="sng" dirty="0" smtClean="0"/>
              <a:t>I can</a:t>
            </a:r>
            <a:r>
              <a:rPr lang="en-US" sz="4200" dirty="0" smtClean="0"/>
              <a:t> write in and in and out of the street and I'll try to come back at a hot hunk and that is </a:t>
            </a:r>
            <a:r>
              <a:rPr lang="en-US" sz="4200" u="sng" dirty="0" smtClean="0"/>
              <a:t>really</a:t>
            </a:r>
            <a:r>
              <a:rPr lang="en-US" sz="4200" dirty="0" smtClean="0"/>
              <a:t> weird because I don't like Britney and South are damaged by some </a:t>
            </a:r>
            <a:r>
              <a:rPr lang="en-US" sz="4200" u="sng" dirty="0" smtClean="0"/>
              <a:t>really </a:t>
            </a:r>
            <a:r>
              <a:rPr lang="en-US" sz="4200" dirty="0" smtClean="0"/>
              <a:t>neat that </a:t>
            </a:r>
            <a:r>
              <a:rPr lang="en-US" sz="4200" u="sng" dirty="0" smtClean="0"/>
              <a:t>really</a:t>
            </a:r>
            <a:r>
              <a:rPr lang="en-US" sz="4200" dirty="0" smtClean="0"/>
              <a:t> one that drives it and might not even that </a:t>
            </a:r>
            <a:r>
              <a:rPr lang="en-US" sz="4200" u="sng" dirty="0" smtClean="0"/>
              <a:t>mean it's not important</a:t>
            </a:r>
            <a:r>
              <a:rPr lang="en-US" sz="4200" dirty="0" smtClean="0"/>
              <a:t> for you straight and not in print that were in work and in his landscapes are like clouds and Mike Hunter and Mike Roche is that most classes at night and brought him that from happening and that name is hot in that and I'll stop in a </a:t>
            </a:r>
            <a:r>
              <a:rPr lang="en-US" sz="4200" u="sng" dirty="0" smtClean="0"/>
              <a:t>name tag</a:t>
            </a:r>
            <a:r>
              <a:rPr lang="en-US" sz="4200" dirty="0" smtClean="0"/>
              <a:t> and </a:t>
            </a:r>
            <a:r>
              <a:rPr lang="en-US" sz="4200" u="sng" dirty="0" smtClean="0"/>
              <a:t>name tag</a:t>
            </a:r>
            <a:r>
              <a:rPr lang="en-US" sz="4200" dirty="0" smtClean="0"/>
              <a:t> </a:t>
            </a:r>
            <a:r>
              <a:rPr lang="en-US" sz="4200" u="sng" dirty="0" smtClean="0"/>
              <a:t>there is my name</a:t>
            </a:r>
            <a:r>
              <a:rPr lang="en-US" sz="4200" dirty="0" smtClean="0"/>
              <a:t> </a:t>
            </a:r>
            <a:r>
              <a:rPr lang="en-US" sz="4200" u="sng" dirty="0" smtClean="0"/>
              <a:t>and my name is</a:t>
            </a:r>
            <a:r>
              <a:rPr lang="en-US" sz="4200" dirty="0" smtClean="0"/>
              <a:t> taking up a little </a:t>
            </a:r>
            <a:r>
              <a:rPr lang="en-US" sz="4200" u="sng" dirty="0" smtClean="0"/>
              <a:t>recognize that there is also</a:t>
            </a:r>
            <a:r>
              <a:rPr lang="en-US" sz="4200" dirty="0" smtClean="0"/>
              <a:t> an actor-and also rot under a desk that was James Clausen and that she is jealous of </a:t>
            </a:r>
            <a:r>
              <a:rPr lang="en-US" sz="4200" u="sng" dirty="0" smtClean="0"/>
              <a:t>really</a:t>
            </a:r>
            <a:r>
              <a:rPr lang="en-US" sz="4200" dirty="0" smtClean="0"/>
              <a:t> one </a:t>
            </a:r>
            <a:r>
              <a:rPr lang="en-US" sz="4200" u="sng" dirty="0" smtClean="0"/>
              <a:t>that</a:t>
            </a:r>
            <a:r>
              <a:rPr lang="en-US" sz="4200" dirty="0" smtClean="0"/>
              <a:t> </a:t>
            </a:r>
            <a:r>
              <a:rPr lang="en-US" sz="4200" u="sng" dirty="0" err="1" smtClean="0"/>
              <a:t>Samsonite</a:t>
            </a:r>
            <a:r>
              <a:rPr lang="en-US" sz="4200" dirty="0" smtClean="0"/>
              <a:t> had an island that</a:t>
            </a:r>
          </a:p>
          <a:p>
            <a:endParaRPr lang="en-US" dirty="0"/>
          </a:p>
        </p:txBody>
      </p:sp>
    </p:spTree>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Specificity in MSA</a:t>
            </a:r>
            <a:endParaRPr lang="en-US" dirty="0"/>
          </a:p>
        </p:txBody>
      </p:sp>
      <p:graphicFrame>
        <p:nvGraphicFramePr>
          <p:cNvPr id="4" name="Content Placeholder 3"/>
          <p:cNvGraphicFramePr>
            <a:graphicFrameLocks noGrp="1"/>
          </p:cNvGraphicFramePr>
          <p:nvPr>
            <p:ph idx="1"/>
          </p:nvPr>
        </p:nvGraphicFramePr>
        <p:xfrm>
          <a:off x="914398" y="1981200"/>
          <a:ext cx="7313615" cy="2184400"/>
        </p:xfrm>
        <a:graphic>
          <a:graphicData uri="http://schemas.openxmlformats.org/drawingml/2006/table">
            <a:tbl>
              <a:tblPr firstRow="1" bandRow="1">
                <a:tableStyleId>{5C22544A-7EE6-4342-B048-85BDC9FD1C3A}</a:tableStyleId>
              </a:tblPr>
              <a:tblGrid>
                <a:gridCol w="1462723"/>
                <a:gridCol w="1462723"/>
                <a:gridCol w="1722754"/>
                <a:gridCol w="1202692"/>
                <a:gridCol w="1462723"/>
              </a:tblGrid>
              <a:tr h="370840">
                <a:tc>
                  <a:txBody>
                    <a:bodyPr/>
                    <a:lstStyle/>
                    <a:p>
                      <a:pPr marL="0" marR="0">
                        <a:lnSpc>
                          <a:spcPct val="115000"/>
                        </a:lnSpc>
                        <a:spcBef>
                          <a:spcPts val="0"/>
                        </a:spcBef>
                        <a:spcAft>
                          <a:spcPts val="0"/>
                        </a:spcAft>
                      </a:pPr>
                      <a:r>
                        <a:rPr lang="en-US" sz="2000" b="1" baseline="0" dirty="0" smtClean="0">
                          <a:solidFill>
                            <a:schemeClr val="bg1"/>
                          </a:solidFill>
                          <a:latin typeface="Calibri"/>
                          <a:ea typeface="MS Mincho"/>
                          <a:cs typeface="Arial"/>
                        </a:rPr>
                        <a:t>Speaker</a:t>
                      </a:r>
                      <a:endParaRPr lang="en-US" sz="2000" baseline="0" dirty="0">
                        <a:solidFill>
                          <a:schemeClr val="bg1"/>
                        </a:solidFill>
                        <a:latin typeface="Calibri"/>
                        <a:ea typeface="MS Mincho"/>
                        <a:cs typeface="Arial"/>
                      </a:endParaRPr>
                    </a:p>
                  </a:txBody>
                  <a:tcPr marL="68580" marR="68580" marT="0" marB="0"/>
                </a:tc>
                <a:tc>
                  <a:txBody>
                    <a:bodyPr/>
                    <a:lstStyle/>
                    <a:p>
                      <a:pPr marL="0" marR="0">
                        <a:lnSpc>
                          <a:spcPct val="115000"/>
                        </a:lnSpc>
                        <a:spcBef>
                          <a:spcPts val="0"/>
                        </a:spcBef>
                        <a:spcAft>
                          <a:spcPts val="0"/>
                        </a:spcAft>
                      </a:pPr>
                      <a:r>
                        <a:rPr lang="en-US" sz="2000" b="1" baseline="0" dirty="0">
                          <a:solidFill>
                            <a:schemeClr val="bg1"/>
                          </a:solidFill>
                          <a:latin typeface="Calibri"/>
                          <a:ea typeface="MS Mincho"/>
                          <a:cs typeface="Arial"/>
                        </a:rPr>
                        <a:t>Av </a:t>
                      </a:r>
                      <a:r>
                        <a:rPr lang="en-US" sz="2000" b="1" baseline="0" dirty="0" smtClean="0">
                          <a:solidFill>
                            <a:schemeClr val="bg1"/>
                          </a:solidFill>
                          <a:latin typeface="Calibri"/>
                          <a:ea typeface="MS Mincho"/>
                          <a:cs typeface="Arial"/>
                        </a:rPr>
                        <a:t>duration</a:t>
                      </a:r>
                      <a:endParaRPr lang="en-US" sz="2000" baseline="0" dirty="0">
                        <a:solidFill>
                          <a:schemeClr val="bg1"/>
                        </a:solidFill>
                        <a:latin typeface="Calibri"/>
                        <a:ea typeface="MS Mincho"/>
                        <a:cs typeface="Arial"/>
                      </a:endParaRPr>
                    </a:p>
                  </a:txBody>
                  <a:tcPr marL="68580" marR="68580" marT="0" marB="0"/>
                </a:tc>
                <a:tc>
                  <a:txBody>
                    <a:bodyPr/>
                    <a:lstStyle/>
                    <a:p>
                      <a:pPr marL="0" marR="0">
                        <a:lnSpc>
                          <a:spcPct val="115000"/>
                        </a:lnSpc>
                        <a:spcBef>
                          <a:spcPts val="0"/>
                        </a:spcBef>
                        <a:spcAft>
                          <a:spcPts val="0"/>
                        </a:spcAft>
                      </a:pPr>
                      <a:r>
                        <a:rPr lang="en-US" sz="2000" b="1" baseline="0" dirty="0" smtClean="0">
                          <a:solidFill>
                            <a:schemeClr val="bg1"/>
                          </a:solidFill>
                          <a:latin typeface="Calibri"/>
                          <a:ea typeface="MS Mincho"/>
                          <a:cs typeface="Arial"/>
                        </a:rPr>
                        <a:t>Word Type Av</a:t>
                      </a:r>
                      <a:endParaRPr lang="en-US" sz="2000" baseline="0" dirty="0">
                        <a:solidFill>
                          <a:schemeClr val="bg1"/>
                        </a:solidFill>
                        <a:latin typeface="Calibri"/>
                        <a:ea typeface="MS Mincho"/>
                        <a:cs typeface="Arial"/>
                      </a:endParaRPr>
                    </a:p>
                  </a:txBody>
                  <a:tcPr marL="68580" marR="68580" marT="0" marB="0"/>
                </a:tc>
                <a:tc>
                  <a:txBody>
                    <a:bodyPr/>
                    <a:lstStyle/>
                    <a:p>
                      <a:pPr marL="0" marR="0">
                        <a:lnSpc>
                          <a:spcPct val="115000"/>
                        </a:lnSpc>
                        <a:spcBef>
                          <a:spcPts val="0"/>
                        </a:spcBef>
                        <a:spcAft>
                          <a:spcPts val="0"/>
                        </a:spcAft>
                      </a:pPr>
                      <a:r>
                        <a:rPr lang="en-US" sz="2000" b="1" baseline="0" dirty="0" smtClean="0">
                          <a:solidFill>
                            <a:schemeClr val="bg1"/>
                          </a:solidFill>
                          <a:latin typeface="Calibri"/>
                          <a:ea typeface="MS Mincho"/>
                          <a:cs typeface="Arial"/>
                        </a:rPr>
                        <a:t>Token AV</a:t>
                      </a:r>
                      <a:endParaRPr lang="en-US" sz="2000" baseline="0" dirty="0">
                        <a:solidFill>
                          <a:schemeClr val="bg1"/>
                        </a:solidFill>
                        <a:latin typeface="Calibri"/>
                        <a:ea typeface="MS Mincho"/>
                        <a:cs typeface="Arial"/>
                      </a:endParaRPr>
                    </a:p>
                  </a:txBody>
                  <a:tcPr marL="68580" marR="68580" marT="0" marB="0"/>
                </a:tc>
                <a:tc>
                  <a:txBody>
                    <a:bodyPr/>
                    <a:lstStyle/>
                    <a:p>
                      <a:pPr marL="0" marR="0">
                        <a:lnSpc>
                          <a:spcPct val="115000"/>
                        </a:lnSpc>
                        <a:spcBef>
                          <a:spcPts val="0"/>
                        </a:spcBef>
                        <a:spcAft>
                          <a:spcPts val="0"/>
                        </a:spcAft>
                      </a:pPr>
                      <a:r>
                        <a:rPr lang="en-US" sz="2000" b="1" baseline="0" dirty="0">
                          <a:solidFill>
                            <a:schemeClr val="bg1"/>
                          </a:solidFill>
                          <a:latin typeface="Calibri"/>
                          <a:ea typeface="MS Mincho"/>
                          <a:cs typeface="Arial"/>
                        </a:rPr>
                        <a:t>Av Lexical Complexity</a:t>
                      </a:r>
                      <a:endParaRPr lang="en-US" sz="2000" baseline="0" dirty="0">
                        <a:solidFill>
                          <a:schemeClr val="bg1"/>
                        </a:solidFill>
                        <a:latin typeface="Calibri"/>
                        <a:ea typeface="MS Mincho"/>
                        <a:cs typeface="Arial"/>
                      </a:endParaRPr>
                    </a:p>
                  </a:txBody>
                  <a:tcPr marL="68580" marR="68580" marT="0" marB="0"/>
                </a:tc>
              </a:tr>
              <a:tr h="370840">
                <a:tc>
                  <a:txBody>
                    <a:bodyPr/>
                    <a:lstStyle/>
                    <a:p>
                      <a:pPr marL="0" marR="0">
                        <a:lnSpc>
                          <a:spcPct val="115000"/>
                        </a:lnSpc>
                        <a:spcBef>
                          <a:spcPts val="0"/>
                        </a:spcBef>
                        <a:spcAft>
                          <a:spcPts val="0"/>
                        </a:spcAft>
                      </a:pPr>
                      <a:r>
                        <a:rPr lang="en-US" sz="2000" b="0" i="0" baseline="0" dirty="0">
                          <a:solidFill>
                            <a:srgbClr val="000000"/>
                          </a:solidFill>
                          <a:latin typeface="Calibri"/>
                          <a:ea typeface="MS Mincho"/>
                          <a:cs typeface="Arial"/>
                        </a:rPr>
                        <a:t>Speaker 1</a:t>
                      </a:r>
                      <a:endParaRPr lang="en-US" sz="2000" b="0" i="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0" i="0" baseline="0" dirty="0">
                          <a:solidFill>
                            <a:srgbClr val="000000"/>
                          </a:solidFill>
                          <a:latin typeface="Calibri"/>
                          <a:ea typeface="MS Mincho"/>
                          <a:cs typeface="Arial"/>
                        </a:rPr>
                        <a:t>2:35.5</a:t>
                      </a:r>
                      <a:endParaRPr lang="en-US" sz="2000" b="0" i="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0" i="0" baseline="0" dirty="0">
                          <a:solidFill>
                            <a:srgbClr val="000000"/>
                          </a:solidFill>
                          <a:latin typeface="Calibri"/>
                          <a:ea typeface="MS Mincho"/>
                          <a:cs typeface="Arial"/>
                        </a:rPr>
                        <a:t>92</a:t>
                      </a:r>
                      <a:endParaRPr lang="en-US" sz="2000" b="0" i="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0" i="0" baseline="0" dirty="0">
                          <a:solidFill>
                            <a:srgbClr val="000000"/>
                          </a:solidFill>
                          <a:latin typeface="Calibri"/>
                          <a:ea typeface="MS Mincho"/>
                          <a:cs typeface="Arial"/>
                        </a:rPr>
                        <a:t>136</a:t>
                      </a:r>
                      <a:endParaRPr lang="en-US" sz="2000" b="0" i="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0" i="0" baseline="0" dirty="0">
                          <a:solidFill>
                            <a:srgbClr val="000000"/>
                          </a:solidFill>
                          <a:latin typeface="Calibri"/>
                          <a:ea typeface="MS Mincho"/>
                          <a:cs typeface="Arial"/>
                        </a:rPr>
                        <a:t>0.68</a:t>
                      </a:r>
                      <a:endParaRPr lang="en-US" sz="2000" b="0" i="0" baseline="0" dirty="0">
                        <a:solidFill>
                          <a:srgbClr val="365F91"/>
                        </a:solidFill>
                        <a:latin typeface="Calibri"/>
                        <a:ea typeface="MS Mincho"/>
                        <a:cs typeface="Arial"/>
                      </a:endParaRPr>
                    </a:p>
                  </a:txBody>
                  <a:tcPr marL="68580" marR="68580" marT="0" marB="0"/>
                </a:tc>
              </a:tr>
              <a:tr h="370840">
                <a:tc>
                  <a:txBody>
                    <a:bodyPr/>
                    <a:lstStyle/>
                    <a:p>
                      <a:pPr marL="0" marR="0">
                        <a:lnSpc>
                          <a:spcPct val="115000"/>
                        </a:lnSpc>
                        <a:spcBef>
                          <a:spcPts val="0"/>
                        </a:spcBef>
                        <a:spcAft>
                          <a:spcPts val="0"/>
                        </a:spcAft>
                      </a:pPr>
                      <a:r>
                        <a:rPr lang="en-US" sz="2000" baseline="0">
                          <a:solidFill>
                            <a:srgbClr val="000000"/>
                          </a:solidFill>
                          <a:latin typeface="Calibri"/>
                          <a:ea typeface="MS Mincho"/>
                          <a:cs typeface="Arial"/>
                        </a:rPr>
                        <a:t>Speaker 2</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dirty="0">
                          <a:solidFill>
                            <a:srgbClr val="000000"/>
                          </a:solidFill>
                          <a:latin typeface="Calibri"/>
                          <a:ea typeface="MS Mincho"/>
                          <a:cs typeface="Arial"/>
                        </a:rPr>
                        <a:t>2:04.1</a:t>
                      </a:r>
                      <a:endParaRPr lang="en-US" sz="200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a:solidFill>
                            <a:srgbClr val="000000"/>
                          </a:solidFill>
                          <a:latin typeface="Calibri"/>
                          <a:ea typeface="MS Mincho"/>
                          <a:cs typeface="Arial"/>
                        </a:rPr>
                        <a:t>74.2</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a:solidFill>
                            <a:srgbClr val="000000"/>
                          </a:solidFill>
                          <a:latin typeface="Calibri"/>
                          <a:ea typeface="MS Mincho"/>
                          <a:cs typeface="Arial"/>
                        </a:rPr>
                        <a:t>97.2</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dirty="0">
                          <a:solidFill>
                            <a:srgbClr val="000000"/>
                          </a:solidFill>
                          <a:latin typeface="Calibri"/>
                          <a:ea typeface="MS Mincho"/>
                          <a:cs typeface="Arial"/>
                        </a:rPr>
                        <a:t>0.76</a:t>
                      </a:r>
                      <a:endParaRPr lang="en-US" sz="2000" baseline="0" dirty="0">
                        <a:solidFill>
                          <a:srgbClr val="365F91"/>
                        </a:solidFill>
                        <a:latin typeface="Calibri"/>
                        <a:ea typeface="MS Mincho"/>
                        <a:cs typeface="Arial"/>
                      </a:endParaRPr>
                    </a:p>
                  </a:txBody>
                  <a:tcPr marL="68580" marR="68580" marT="0" marB="0"/>
                </a:tc>
              </a:tr>
              <a:tr h="370840">
                <a:tc>
                  <a:txBody>
                    <a:bodyPr/>
                    <a:lstStyle/>
                    <a:p>
                      <a:pPr marL="0" marR="0">
                        <a:lnSpc>
                          <a:spcPct val="115000"/>
                        </a:lnSpc>
                        <a:spcBef>
                          <a:spcPts val="0"/>
                        </a:spcBef>
                        <a:spcAft>
                          <a:spcPts val="0"/>
                        </a:spcAft>
                      </a:pPr>
                      <a:r>
                        <a:rPr lang="en-US" sz="2000" baseline="0">
                          <a:solidFill>
                            <a:srgbClr val="000000"/>
                          </a:solidFill>
                          <a:latin typeface="Calibri"/>
                          <a:ea typeface="MS Mincho"/>
                          <a:cs typeface="Arial"/>
                        </a:rPr>
                        <a:t>Speaker 3</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dirty="0">
                          <a:solidFill>
                            <a:srgbClr val="000000"/>
                          </a:solidFill>
                          <a:latin typeface="Calibri"/>
                          <a:ea typeface="MS Mincho"/>
                          <a:cs typeface="Arial"/>
                        </a:rPr>
                        <a:t>7:59.5</a:t>
                      </a:r>
                      <a:endParaRPr lang="en-US" sz="200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dirty="0">
                          <a:solidFill>
                            <a:srgbClr val="000000"/>
                          </a:solidFill>
                          <a:latin typeface="Calibri"/>
                          <a:ea typeface="MS Mincho"/>
                          <a:cs typeface="Arial"/>
                        </a:rPr>
                        <a:t>195.2</a:t>
                      </a:r>
                      <a:endParaRPr lang="en-US" sz="200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dirty="0">
                          <a:solidFill>
                            <a:srgbClr val="000000"/>
                          </a:solidFill>
                          <a:latin typeface="Calibri"/>
                          <a:ea typeface="MS Mincho"/>
                          <a:cs typeface="Arial"/>
                        </a:rPr>
                        <a:t>374.2</a:t>
                      </a:r>
                      <a:endParaRPr lang="en-US" sz="2000" baseline="0" dirty="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aseline="0" dirty="0">
                          <a:solidFill>
                            <a:srgbClr val="000000"/>
                          </a:solidFill>
                          <a:latin typeface="Calibri"/>
                          <a:ea typeface="MS Mincho"/>
                          <a:cs typeface="Arial"/>
                        </a:rPr>
                        <a:t>0.52</a:t>
                      </a:r>
                      <a:endParaRPr lang="en-US" sz="2000" baseline="0" dirty="0">
                        <a:solidFill>
                          <a:srgbClr val="365F91"/>
                        </a:solidFill>
                        <a:latin typeface="Calibri"/>
                        <a:ea typeface="MS Mincho"/>
                        <a:cs typeface="Arial"/>
                      </a:endParaRPr>
                    </a:p>
                  </a:txBody>
                  <a:tcPr marL="68580" marR="68580" marT="0" marB="0"/>
                </a:tc>
              </a:tr>
              <a:tr h="370840">
                <a:tc>
                  <a:txBody>
                    <a:bodyPr/>
                    <a:lstStyle/>
                    <a:p>
                      <a:pPr marL="0" marR="0">
                        <a:lnSpc>
                          <a:spcPct val="115000"/>
                        </a:lnSpc>
                        <a:spcBef>
                          <a:spcPts val="0"/>
                        </a:spcBef>
                        <a:spcAft>
                          <a:spcPts val="0"/>
                        </a:spcAft>
                      </a:pPr>
                      <a:r>
                        <a:rPr lang="en-US" sz="2000" b="1" baseline="0">
                          <a:solidFill>
                            <a:srgbClr val="000000"/>
                          </a:solidFill>
                          <a:latin typeface="Calibri"/>
                          <a:ea typeface="MS Mincho"/>
                          <a:cs typeface="Arial"/>
                        </a:rPr>
                        <a:t>Av Total</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1" baseline="0">
                          <a:solidFill>
                            <a:srgbClr val="000000"/>
                          </a:solidFill>
                          <a:latin typeface="Calibri"/>
                          <a:ea typeface="MS Mincho"/>
                          <a:cs typeface="Arial"/>
                        </a:rPr>
                        <a:t>4:38.5</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1" baseline="0">
                          <a:solidFill>
                            <a:srgbClr val="000000"/>
                          </a:solidFill>
                          <a:latin typeface="Calibri"/>
                          <a:ea typeface="MS Mincho"/>
                          <a:cs typeface="Arial"/>
                        </a:rPr>
                        <a:t>120.47</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1" baseline="0">
                          <a:solidFill>
                            <a:srgbClr val="000000"/>
                          </a:solidFill>
                          <a:latin typeface="Calibri"/>
                          <a:ea typeface="MS Mincho"/>
                          <a:cs typeface="Arial"/>
                        </a:rPr>
                        <a:t>202.5</a:t>
                      </a:r>
                      <a:endParaRPr lang="en-US" sz="2000" baseline="0">
                        <a:solidFill>
                          <a:srgbClr val="365F91"/>
                        </a:solidFill>
                        <a:latin typeface="Calibri"/>
                        <a:ea typeface="MS Mincho"/>
                        <a:cs typeface="Arial"/>
                      </a:endParaRPr>
                    </a:p>
                  </a:txBody>
                  <a:tcPr marL="68580" marR="68580" marT="0" marB="0"/>
                </a:tc>
                <a:tc>
                  <a:txBody>
                    <a:bodyPr/>
                    <a:lstStyle/>
                    <a:p>
                      <a:pPr marL="0" marR="0" algn="r">
                        <a:lnSpc>
                          <a:spcPct val="115000"/>
                        </a:lnSpc>
                        <a:spcBef>
                          <a:spcPts val="0"/>
                        </a:spcBef>
                        <a:spcAft>
                          <a:spcPts val="0"/>
                        </a:spcAft>
                        <a:tabLst>
                          <a:tab pos="228600" algn="dec"/>
                        </a:tabLst>
                      </a:pPr>
                      <a:r>
                        <a:rPr lang="en-US" sz="2000" b="1" baseline="0" dirty="0">
                          <a:solidFill>
                            <a:srgbClr val="000000"/>
                          </a:solidFill>
                          <a:latin typeface="Calibri"/>
                          <a:ea typeface="MS Mincho"/>
                          <a:cs typeface="Arial"/>
                        </a:rPr>
                        <a:t>0.65</a:t>
                      </a:r>
                      <a:endParaRPr lang="en-US" sz="2000" baseline="0" dirty="0">
                        <a:solidFill>
                          <a:srgbClr val="365F91"/>
                        </a:solidFill>
                        <a:latin typeface="Calibri"/>
                        <a:ea typeface="MS Mincho"/>
                        <a:cs typeface="Arial"/>
                      </a:endParaRPr>
                    </a:p>
                  </a:txBody>
                  <a:tcPr marL="68580" marR="68580" marT="0" marB="0"/>
                </a:tc>
              </a:tr>
            </a:tbl>
          </a:graphicData>
        </a:graphic>
      </p:graphicFrame>
    </p:spTree>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at CALPER</a:t>
            </a:r>
            <a:endParaRPr lang="en-US" dirty="0"/>
          </a:p>
        </p:txBody>
      </p:sp>
      <p:pic>
        <p:nvPicPr>
          <p:cNvPr id="4" name="Content Placeholder 3" descr="Picture 6.png"/>
          <p:cNvPicPr>
            <a:picLocks noGrp="1" noChangeAspect="1"/>
          </p:cNvPicPr>
          <p:nvPr>
            <p:ph idx="1"/>
          </p:nvPr>
        </p:nvPicPr>
        <p:blipFill>
          <a:blip r:embed="rId3"/>
          <a:srcRect l="-8952" r="-8952"/>
          <a:stretch>
            <a:fillRect/>
          </a:stretch>
        </p:blipFill>
        <p:spPr/>
      </p:pic>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Variation</a:t>
            </a:r>
            <a:endParaRPr lang="en-US" dirty="0"/>
          </a:p>
        </p:txBody>
      </p:sp>
      <p:graphicFrame>
        <p:nvGraphicFramePr>
          <p:cNvPr id="4" name="Content Placeholder 3"/>
          <p:cNvGraphicFramePr>
            <a:graphicFrameLocks noGrp="1"/>
          </p:cNvGraphicFramePr>
          <p:nvPr>
            <p:ph idx="1"/>
          </p:nvPr>
        </p:nvGraphicFramePr>
        <p:xfrm>
          <a:off x="1752600" y="1905000"/>
          <a:ext cx="6172200" cy="3575304"/>
        </p:xfrm>
        <a:graphic>
          <a:graphicData uri="http://schemas.openxmlformats.org/drawingml/2006/table">
            <a:tbl>
              <a:tblPr firstRow="1" bandRow="1">
                <a:tableStyleId>{5C22544A-7EE6-4342-B048-85BDC9FD1C3A}</a:tableStyleId>
              </a:tblPr>
              <a:tblGrid>
                <a:gridCol w="1828403"/>
                <a:gridCol w="1828403"/>
                <a:gridCol w="2515394"/>
              </a:tblGrid>
              <a:tr h="370840">
                <a:tc>
                  <a:txBody>
                    <a:bodyPr/>
                    <a:lstStyle/>
                    <a:p>
                      <a:pPr marL="0" marR="0">
                        <a:lnSpc>
                          <a:spcPct val="115000"/>
                        </a:lnSpc>
                        <a:spcBef>
                          <a:spcPts val="0"/>
                        </a:spcBef>
                        <a:spcAft>
                          <a:spcPts val="0"/>
                        </a:spcAft>
                      </a:pPr>
                      <a:endParaRPr lang="en-US" sz="1800" dirty="0">
                        <a:latin typeface="Arial"/>
                        <a:ea typeface="MS Mincho"/>
                        <a:cs typeface="Arial"/>
                      </a:endParaRPr>
                    </a:p>
                    <a:p>
                      <a:pPr marL="0" marR="0" algn="ctr">
                        <a:lnSpc>
                          <a:spcPct val="115000"/>
                        </a:lnSpc>
                        <a:spcBef>
                          <a:spcPts val="0"/>
                        </a:spcBef>
                        <a:spcAft>
                          <a:spcPts val="0"/>
                        </a:spcAft>
                      </a:pPr>
                      <a:r>
                        <a:rPr lang="en-US" sz="1800" dirty="0">
                          <a:latin typeface="Arial"/>
                          <a:ea typeface="MS Mincho"/>
                          <a:cs typeface="Arial"/>
                        </a:rPr>
                        <a:t>MSA</a:t>
                      </a:r>
                      <a:endParaRPr lang="en-US" sz="1100" dirty="0">
                        <a:latin typeface="Calibri"/>
                        <a:ea typeface="MS Mincho"/>
                        <a:cs typeface="Arial"/>
                      </a:endParaRPr>
                    </a:p>
                  </a:txBody>
                  <a:tcPr marL="68580" marR="68580" marT="0" marB="0"/>
                </a:tc>
                <a:tc>
                  <a:txBody>
                    <a:bodyPr/>
                    <a:lstStyle/>
                    <a:p>
                      <a:pPr marL="0" marR="0">
                        <a:lnSpc>
                          <a:spcPct val="115000"/>
                        </a:lnSpc>
                        <a:spcBef>
                          <a:spcPts val="0"/>
                        </a:spcBef>
                        <a:spcAft>
                          <a:spcPts val="0"/>
                        </a:spcAft>
                      </a:pPr>
                      <a:endParaRPr lang="en-US" sz="1800" dirty="0">
                        <a:latin typeface="Arial"/>
                        <a:ea typeface="MS Mincho"/>
                        <a:cs typeface="Arial"/>
                      </a:endParaRPr>
                    </a:p>
                    <a:p>
                      <a:pPr marL="0" marR="0" algn="ctr">
                        <a:lnSpc>
                          <a:spcPct val="115000"/>
                        </a:lnSpc>
                        <a:spcBef>
                          <a:spcPts val="0"/>
                        </a:spcBef>
                        <a:spcAft>
                          <a:spcPts val="0"/>
                        </a:spcAft>
                      </a:pPr>
                      <a:r>
                        <a:rPr lang="en-US" sz="1800">
                          <a:latin typeface="Arial"/>
                          <a:ea typeface="MS Mincho"/>
                          <a:cs typeface="Arial"/>
                        </a:rPr>
                        <a:t>Egyptian</a:t>
                      </a:r>
                      <a:endParaRPr lang="en-US" sz="1100">
                        <a:latin typeface="Calibri"/>
                        <a:ea typeface="MS Mincho"/>
                        <a:cs typeface="Arial"/>
                      </a:endParaRPr>
                    </a:p>
                  </a:txBody>
                  <a:tcPr marL="68580" marR="68580" marT="0" marB="0"/>
                </a:tc>
                <a:tc>
                  <a:txBody>
                    <a:bodyPr/>
                    <a:lstStyle/>
                    <a:p>
                      <a:pPr marL="0" marR="0" algn="ctr">
                        <a:lnSpc>
                          <a:spcPct val="115000"/>
                        </a:lnSpc>
                        <a:spcBef>
                          <a:spcPts val="0"/>
                        </a:spcBef>
                        <a:spcAft>
                          <a:spcPts val="0"/>
                        </a:spcAft>
                      </a:pPr>
                      <a:endParaRPr lang="en-US" sz="1800">
                        <a:latin typeface="Arial"/>
                        <a:ea typeface="MS Mincho"/>
                        <a:cs typeface="Arial"/>
                      </a:endParaRPr>
                    </a:p>
                    <a:p>
                      <a:pPr marL="0" marR="0" algn="ctr">
                        <a:lnSpc>
                          <a:spcPct val="115000"/>
                        </a:lnSpc>
                        <a:spcBef>
                          <a:spcPts val="0"/>
                        </a:spcBef>
                        <a:spcAft>
                          <a:spcPts val="0"/>
                        </a:spcAft>
                      </a:pPr>
                      <a:r>
                        <a:rPr lang="en-US" sz="1800">
                          <a:latin typeface="Arial"/>
                          <a:ea typeface="MS Mincho"/>
                          <a:cs typeface="Arial"/>
                        </a:rPr>
                        <a:t>English</a:t>
                      </a:r>
                      <a:endParaRPr lang="en-US" sz="1100">
                        <a:latin typeface="Calibri"/>
                        <a:ea typeface="MS Mincho"/>
                        <a:cs typeface="Arial"/>
                      </a:endParaRPr>
                    </a:p>
                  </a:txBody>
                  <a:tcPr marL="68580" marR="68580" marT="0" marB="0"/>
                </a:tc>
              </a:tr>
              <a:tr h="37084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x-none" sz="2400" smtClean="0">
                          <a:latin typeface="Calibri"/>
                          <a:ea typeface="MS Mincho"/>
                          <a:cs typeface="Arial"/>
                        </a:rPr>
                        <a:t>بار</a:t>
                      </a:r>
                      <a:r>
                        <a:rPr lang="en-US" sz="2400" dirty="0" smtClean="0">
                          <a:latin typeface="Calibri"/>
                          <a:ea typeface="MS Mincho"/>
                          <a:cs typeface="Arial"/>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smtClean="0">
                          <a:latin typeface="Arial"/>
                          <a:ea typeface="MS Mincho"/>
                          <a:cs typeface="Arial"/>
                        </a:rPr>
                        <a:t>bar</a:t>
                      </a:r>
                      <a:r>
                        <a:rPr lang="en-US" sz="2400" baseline="0" dirty="0" smtClean="0">
                          <a:latin typeface="Calibri"/>
                          <a:ea typeface="MS Mincho"/>
                          <a:cs typeface="Arial"/>
                        </a:rPr>
                        <a:t> </a:t>
                      </a:r>
                      <a:endParaRPr lang="en-US" sz="2400" dirty="0">
                        <a:latin typeface="Calibri"/>
                        <a:ea typeface="MS Mincho"/>
                        <a:cs typeface="Arial"/>
                      </a:endParaRPr>
                    </a:p>
                  </a:txBody>
                  <a:tcPr marL="68580" marR="68580" marT="0" marB="0"/>
                </a:tc>
                <a:tc>
                  <a:txBody>
                    <a:bodyPr/>
                    <a:lstStyle/>
                    <a:p>
                      <a:pPr marL="0" marR="0" algn="l">
                        <a:lnSpc>
                          <a:spcPct val="115000"/>
                        </a:lnSpc>
                        <a:spcBef>
                          <a:spcPts val="0"/>
                        </a:spcBef>
                        <a:spcAft>
                          <a:spcPts val="0"/>
                        </a:spcAft>
                      </a:pPr>
                      <a:r>
                        <a:rPr lang="en-US" sz="2400" baseline="0" dirty="0" smtClean="0">
                          <a:latin typeface="Arial"/>
                          <a:ea typeface="MS Mincho"/>
                          <a:cs typeface="Arial"/>
                        </a:rPr>
                        <a:t>       </a:t>
                      </a:r>
                      <a:r>
                        <a:rPr lang="x-none" sz="2400" smtClean="0">
                          <a:latin typeface="Calibri"/>
                          <a:ea typeface="MS Mincho"/>
                          <a:cs typeface="Arial"/>
                        </a:rPr>
                        <a:t>حانة</a:t>
                      </a:r>
                      <a:r>
                        <a:rPr lang="en-US" sz="2400" dirty="0" smtClean="0">
                          <a:latin typeface="Calibri"/>
                          <a:ea typeface="MS Mincho"/>
                          <a:cs typeface="Arial"/>
                        </a:rPr>
                        <a:t>     </a:t>
                      </a:r>
                    </a:p>
                    <a:p>
                      <a:pPr marL="0" marR="0" algn="l">
                        <a:lnSpc>
                          <a:spcPct val="115000"/>
                        </a:lnSpc>
                        <a:spcBef>
                          <a:spcPts val="0"/>
                        </a:spcBef>
                        <a:spcAft>
                          <a:spcPts val="0"/>
                        </a:spcAft>
                      </a:pPr>
                      <a:r>
                        <a:rPr lang="en-US" sz="2400" dirty="0" smtClean="0">
                          <a:latin typeface="Arial"/>
                          <a:ea typeface="MS Mincho"/>
                          <a:cs typeface="Arial"/>
                        </a:rPr>
                        <a:t>    </a:t>
                      </a:r>
                      <a:r>
                        <a:rPr lang="en-US" sz="2400" dirty="0" err="1" smtClean="0">
                          <a:latin typeface="Arial"/>
                          <a:ea typeface="MS Mincho"/>
                          <a:cs typeface="Arial"/>
                        </a:rPr>
                        <a:t>hana</a:t>
                      </a:r>
                      <a:endParaRPr lang="en-US" sz="2400" dirty="0" smtClean="0">
                        <a:latin typeface="Arial"/>
                        <a:ea typeface="MS Mincho"/>
                        <a:cs typeface="Arial"/>
                      </a:endParaRPr>
                    </a:p>
                    <a:p>
                      <a:pPr marL="0" marR="0" algn="ctr">
                        <a:lnSpc>
                          <a:spcPct val="115000"/>
                        </a:lnSpc>
                        <a:spcBef>
                          <a:spcPts val="0"/>
                        </a:spcBef>
                        <a:spcAft>
                          <a:spcPts val="0"/>
                        </a:spcAft>
                      </a:pPr>
                      <a:endParaRPr lang="en-US" sz="1200" dirty="0">
                        <a:latin typeface="Calibri"/>
                        <a:ea typeface="MS Mincho"/>
                        <a:cs typeface="Arial"/>
                      </a:endParaRPr>
                    </a:p>
                  </a:txBody>
                  <a:tcPr marL="68580" marR="68580" marT="0" marB="0"/>
                </a:tc>
                <a:tc>
                  <a:txBody>
                    <a:bodyPr/>
                    <a:lstStyle/>
                    <a:p>
                      <a:pPr marL="0" marR="0">
                        <a:lnSpc>
                          <a:spcPct val="115000"/>
                        </a:lnSpc>
                        <a:spcBef>
                          <a:spcPts val="0"/>
                        </a:spcBef>
                        <a:spcAft>
                          <a:spcPts val="0"/>
                        </a:spcAft>
                      </a:pPr>
                      <a:endParaRPr lang="en-US" sz="1800" dirty="0">
                        <a:latin typeface="Arial"/>
                        <a:ea typeface="MS Mincho"/>
                        <a:cs typeface="Arial"/>
                      </a:endParaRPr>
                    </a:p>
                    <a:p>
                      <a:pPr marL="0" marR="0" algn="ctr">
                        <a:lnSpc>
                          <a:spcPct val="115000"/>
                        </a:lnSpc>
                        <a:spcBef>
                          <a:spcPts val="0"/>
                        </a:spcBef>
                        <a:spcAft>
                          <a:spcPts val="0"/>
                        </a:spcAft>
                      </a:pPr>
                      <a:r>
                        <a:rPr lang="en-US" sz="1800" dirty="0" smtClean="0">
                          <a:latin typeface="Arial"/>
                          <a:ea typeface="MS Mincho"/>
                          <a:cs typeface="Arial"/>
                        </a:rPr>
                        <a:t>bar</a:t>
                      </a:r>
                      <a:endParaRPr lang="en-US" sz="1100" dirty="0">
                        <a:latin typeface="Calibri"/>
                        <a:ea typeface="MS Mincho"/>
                        <a:cs typeface="Arial"/>
                      </a:endParaRPr>
                    </a:p>
                  </a:txBody>
                  <a:tcPr marL="68580" marR="68580" marT="0" marB="0"/>
                </a:tc>
              </a:tr>
              <a:tr h="370840">
                <a:tc>
                  <a:txBody>
                    <a:bodyPr/>
                    <a:lstStyle/>
                    <a:p>
                      <a:pPr marL="0" marR="0" algn="ctr" rtl="1">
                        <a:lnSpc>
                          <a:spcPct val="115000"/>
                        </a:lnSpc>
                        <a:spcBef>
                          <a:spcPts val="0"/>
                        </a:spcBef>
                        <a:spcAft>
                          <a:spcPts val="0"/>
                        </a:spcAft>
                      </a:pPr>
                      <a:r>
                        <a:rPr lang="x-none" sz="2400" smtClean="0">
                          <a:latin typeface="Calibri"/>
                          <a:ea typeface="MS Mincho"/>
                          <a:cs typeface="Arial"/>
                        </a:rPr>
                        <a:t>بسرعة</a:t>
                      </a:r>
                      <a:endParaRPr lang="en-US" sz="2400" dirty="0" smtClean="0">
                        <a:latin typeface="Calibri"/>
                        <a:ea typeface="MS Mincho"/>
                        <a:cs typeface="Arial"/>
                      </a:endParaRPr>
                    </a:p>
                    <a:p>
                      <a:pPr marL="0" marR="0" algn="ctr" rtl="1">
                        <a:lnSpc>
                          <a:spcPct val="115000"/>
                        </a:lnSpc>
                        <a:spcBef>
                          <a:spcPts val="0"/>
                        </a:spcBef>
                        <a:spcAft>
                          <a:spcPts val="0"/>
                        </a:spcAft>
                      </a:pPr>
                      <a:r>
                        <a:rPr lang="en-US" sz="2400" dirty="0" err="1" smtClean="0">
                          <a:latin typeface="Arial"/>
                          <a:ea typeface="MS Mincho"/>
                          <a:cs typeface="Arial"/>
                        </a:rPr>
                        <a:t>bisur’a</a:t>
                      </a:r>
                      <a:r>
                        <a:rPr lang="en-US" sz="2400" baseline="0" dirty="0" smtClean="0">
                          <a:latin typeface="Arial"/>
                          <a:ea typeface="MS Mincho"/>
                          <a:cs typeface="Arial"/>
                        </a:rPr>
                        <a:t> </a:t>
                      </a:r>
                      <a:endParaRPr lang="en-US" sz="2400" dirty="0">
                        <a:latin typeface="Calibri"/>
                        <a:ea typeface="MS Mincho"/>
                        <a:cs typeface="Arial"/>
                      </a:endParaRPr>
                    </a:p>
                  </a:txBody>
                  <a:tcPr marL="68580" marR="68580" marT="0" marB="0"/>
                </a:tc>
                <a:tc>
                  <a:txBody>
                    <a:bodyPr/>
                    <a:lstStyle/>
                    <a:p>
                      <a:pPr marL="0" marR="0" algn="ctr">
                        <a:lnSpc>
                          <a:spcPct val="115000"/>
                        </a:lnSpc>
                        <a:spcBef>
                          <a:spcPts val="0"/>
                        </a:spcBef>
                        <a:spcAft>
                          <a:spcPts val="0"/>
                        </a:spcAft>
                      </a:pPr>
                      <a:r>
                        <a:rPr lang="x-none" sz="2400" smtClean="0">
                          <a:latin typeface="Calibri"/>
                          <a:ea typeface="MS Mincho"/>
                          <a:cs typeface="Arial"/>
                        </a:rPr>
                        <a:t>على طول</a:t>
                      </a:r>
                      <a:endParaRPr lang="en-US" sz="2400" dirty="0" smtClean="0">
                        <a:latin typeface="Calibri"/>
                        <a:ea typeface="MS Mincho"/>
                        <a:cs typeface="Arial"/>
                      </a:endParaRPr>
                    </a:p>
                    <a:p>
                      <a:pPr marL="0" marR="0" algn="ctr">
                        <a:lnSpc>
                          <a:spcPct val="115000"/>
                        </a:lnSpc>
                        <a:spcBef>
                          <a:spcPts val="0"/>
                        </a:spcBef>
                        <a:spcAft>
                          <a:spcPts val="0"/>
                        </a:spcAft>
                      </a:pPr>
                      <a:r>
                        <a:rPr lang="en-US" sz="2400" dirty="0" smtClean="0">
                          <a:latin typeface="Arial"/>
                          <a:ea typeface="MS Mincho"/>
                          <a:cs typeface="Arial"/>
                        </a:rPr>
                        <a:t>ala tool*</a:t>
                      </a:r>
                    </a:p>
                    <a:p>
                      <a:pPr marL="0" marR="0" algn="ctr">
                        <a:lnSpc>
                          <a:spcPct val="115000"/>
                        </a:lnSpc>
                        <a:spcBef>
                          <a:spcPts val="0"/>
                        </a:spcBef>
                        <a:spcAft>
                          <a:spcPts val="0"/>
                        </a:spcAft>
                      </a:pPr>
                      <a:endParaRPr lang="en-US" sz="1200" dirty="0" smtClean="0">
                        <a:latin typeface="Arial"/>
                        <a:ea typeface="MS Mincho"/>
                        <a:cs typeface="Arial"/>
                      </a:endParaRPr>
                    </a:p>
                  </a:txBody>
                  <a:tcPr marL="68580" marR="68580" marT="0" marB="0"/>
                </a:tc>
                <a:tc>
                  <a:txBody>
                    <a:bodyPr/>
                    <a:lstStyle/>
                    <a:p>
                      <a:pPr marL="0" marR="0" algn="ctr">
                        <a:lnSpc>
                          <a:spcPct val="115000"/>
                        </a:lnSpc>
                        <a:spcBef>
                          <a:spcPts val="0"/>
                        </a:spcBef>
                        <a:spcAft>
                          <a:spcPts val="0"/>
                        </a:spcAft>
                      </a:pPr>
                      <a:r>
                        <a:rPr lang="en-US" sz="1800" dirty="0" smtClean="0">
                          <a:latin typeface="Arial"/>
                          <a:ea typeface="MS Mincho"/>
                          <a:cs typeface="Arial"/>
                        </a:rPr>
                        <a:t>promptly </a:t>
                      </a:r>
                    </a:p>
                    <a:p>
                      <a:pPr marL="0" marR="0" algn="ctr">
                        <a:lnSpc>
                          <a:spcPct val="115000"/>
                        </a:lnSpc>
                        <a:spcBef>
                          <a:spcPts val="0"/>
                        </a:spcBef>
                        <a:spcAft>
                          <a:spcPts val="0"/>
                        </a:spcAft>
                      </a:pPr>
                      <a:r>
                        <a:rPr lang="en-US" sz="1800" dirty="0" smtClean="0">
                          <a:latin typeface="Arial"/>
                          <a:ea typeface="MS Mincho"/>
                          <a:cs typeface="Arial"/>
                        </a:rPr>
                        <a:t>(MSA:  </a:t>
                      </a:r>
                      <a:r>
                        <a:rPr lang="en-US" sz="1800" i="1" dirty="0" smtClean="0">
                          <a:latin typeface="Arial"/>
                          <a:ea typeface="MS Mincho"/>
                          <a:cs typeface="Arial"/>
                        </a:rPr>
                        <a:t>always</a:t>
                      </a:r>
                      <a:r>
                        <a:rPr lang="en-US" sz="1800" dirty="0" smtClean="0">
                          <a:latin typeface="Arial"/>
                          <a:ea typeface="MS Mincho"/>
                          <a:cs typeface="Arial"/>
                        </a:rPr>
                        <a:t>)</a:t>
                      </a:r>
                      <a:endParaRPr lang="en-US" sz="1100" dirty="0">
                        <a:latin typeface="Calibri"/>
                        <a:ea typeface="MS Mincho"/>
                        <a:cs typeface="Arial"/>
                      </a:endParaRPr>
                    </a:p>
                  </a:txBody>
                  <a:tcPr marL="68580" marR="68580" marT="0" marB="0"/>
                </a:tc>
              </a:tr>
              <a:tr h="370840">
                <a:tc>
                  <a:txBody>
                    <a:bodyPr/>
                    <a:lstStyle/>
                    <a:p>
                      <a:pPr marL="0" marR="0" algn="ctr">
                        <a:lnSpc>
                          <a:spcPct val="115000"/>
                        </a:lnSpc>
                        <a:spcBef>
                          <a:spcPts val="0"/>
                        </a:spcBef>
                        <a:spcAft>
                          <a:spcPts val="0"/>
                        </a:spcAft>
                      </a:pPr>
                      <a:r>
                        <a:rPr lang="en-US" sz="2400" baseline="0" dirty="0" smtClean="0">
                          <a:latin typeface="Arial"/>
                          <a:ea typeface="MS Mincho"/>
                          <a:cs typeface="Arial"/>
                        </a:rPr>
                        <a:t>   </a:t>
                      </a:r>
                      <a:r>
                        <a:rPr lang="x-none" sz="2400" smtClean="0">
                          <a:latin typeface="Calibri"/>
                          <a:ea typeface="MS Mincho"/>
                          <a:cs typeface="Arial"/>
                        </a:rPr>
                        <a:t>جداً</a:t>
                      </a:r>
                      <a:endParaRPr lang="en-US" sz="2400" dirty="0" smtClean="0">
                        <a:latin typeface="Calibri"/>
                        <a:ea typeface="MS Mincho"/>
                        <a:cs typeface="Arial"/>
                      </a:endParaRPr>
                    </a:p>
                    <a:p>
                      <a:pPr marL="0" marR="0" algn="ctr">
                        <a:lnSpc>
                          <a:spcPct val="115000"/>
                        </a:lnSpc>
                        <a:spcBef>
                          <a:spcPts val="0"/>
                        </a:spcBef>
                        <a:spcAft>
                          <a:spcPts val="0"/>
                        </a:spcAft>
                      </a:pPr>
                      <a:r>
                        <a:rPr lang="en-US" sz="2400" dirty="0" err="1" smtClean="0">
                          <a:latin typeface="Arial"/>
                          <a:ea typeface="MS Mincho"/>
                          <a:cs typeface="Arial"/>
                        </a:rPr>
                        <a:t>jidan</a:t>
                      </a:r>
                      <a:endParaRPr lang="en-US" sz="2400" dirty="0">
                        <a:latin typeface="Calibri"/>
                        <a:ea typeface="MS Mincho"/>
                        <a:cs typeface="Arial"/>
                      </a:endParaRPr>
                    </a:p>
                  </a:txBody>
                  <a:tcPr marL="68580" marR="68580" marT="0" marB="0"/>
                </a:tc>
                <a:tc>
                  <a:txBody>
                    <a:bodyPr/>
                    <a:lstStyle/>
                    <a:p>
                      <a:pPr marL="0" marR="0" algn="ctr">
                        <a:lnSpc>
                          <a:spcPct val="115000"/>
                        </a:lnSpc>
                        <a:spcBef>
                          <a:spcPts val="0"/>
                        </a:spcBef>
                        <a:spcAft>
                          <a:spcPts val="0"/>
                        </a:spcAft>
                      </a:pPr>
                      <a:r>
                        <a:rPr lang="x-none" sz="2400" smtClean="0">
                          <a:latin typeface="Calibri"/>
                          <a:ea typeface="MS Mincho"/>
                          <a:cs typeface="Arial"/>
                        </a:rPr>
                        <a:t>خالص</a:t>
                      </a:r>
                      <a:r>
                        <a:rPr lang="en-US" sz="2400" dirty="0" smtClean="0">
                          <a:latin typeface="Arial"/>
                          <a:ea typeface="MS Mincho"/>
                          <a:cs typeface="Arial"/>
                        </a:rPr>
                        <a:t> </a:t>
                      </a:r>
                    </a:p>
                    <a:p>
                      <a:pPr marL="0" marR="0" algn="ctr">
                        <a:lnSpc>
                          <a:spcPct val="115000"/>
                        </a:lnSpc>
                        <a:spcBef>
                          <a:spcPts val="0"/>
                        </a:spcBef>
                        <a:spcAft>
                          <a:spcPts val="0"/>
                        </a:spcAft>
                      </a:pPr>
                      <a:r>
                        <a:rPr lang="en-US" sz="2400" dirty="0" err="1" smtClean="0">
                          <a:latin typeface="Arial"/>
                          <a:ea typeface="MS Mincho"/>
                          <a:cs typeface="Arial"/>
                        </a:rPr>
                        <a:t>khalis</a:t>
                      </a:r>
                      <a:r>
                        <a:rPr lang="en-US" sz="2400" dirty="0" smtClean="0">
                          <a:latin typeface="Arial"/>
                          <a:ea typeface="MS Mincho"/>
                          <a:cs typeface="Arial"/>
                        </a:rPr>
                        <a:t>*</a:t>
                      </a:r>
                      <a:endParaRPr lang="en-US" sz="2400" dirty="0">
                        <a:latin typeface="Calibri"/>
                        <a:ea typeface="MS Mincho"/>
                        <a:cs typeface="Arial"/>
                      </a:endParaRPr>
                    </a:p>
                  </a:txBody>
                  <a:tcPr marL="68580" marR="68580" marT="0" marB="0"/>
                </a:tc>
                <a:tc>
                  <a:txBody>
                    <a:bodyPr/>
                    <a:lstStyle/>
                    <a:p>
                      <a:pPr marL="0" marR="0" algn="ctr">
                        <a:lnSpc>
                          <a:spcPct val="115000"/>
                        </a:lnSpc>
                        <a:spcBef>
                          <a:spcPts val="0"/>
                        </a:spcBef>
                        <a:spcAft>
                          <a:spcPts val="0"/>
                        </a:spcAft>
                      </a:pPr>
                      <a:r>
                        <a:rPr lang="en-US" sz="1800" dirty="0" smtClean="0">
                          <a:latin typeface="Arial"/>
                          <a:ea typeface="MS Mincho"/>
                          <a:cs typeface="Arial"/>
                        </a:rPr>
                        <a:t>a  lot</a:t>
                      </a:r>
                    </a:p>
                    <a:p>
                      <a:pPr marL="0" marR="0" algn="ctr">
                        <a:lnSpc>
                          <a:spcPct val="115000"/>
                        </a:lnSpc>
                        <a:spcBef>
                          <a:spcPts val="0"/>
                        </a:spcBef>
                        <a:spcAft>
                          <a:spcPts val="0"/>
                        </a:spcAft>
                      </a:pPr>
                      <a:r>
                        <a:rPr lang="en-US" sz="1800" dirty="0" smtClean="0">
                          <a:latin typeface="Arial"/>
                          <a:ea typeface="MS Mincho"/>
                          <a:cs typeface="Arial"/>
                        </a:rPr>
                        <a:t>(MSA:</a:t>
                      </a:r>
                      <a:r>
                        <a:rPr lang="en-US" sz="1800" i="1" baseline="0" dirty="0" smtClean="0">
                          <a:latin typeface="Arial"/>
                          <a:ea typeface="MS Mincho"/>
                          <a:cs typeface="Arial"/>
                        </a:rPr>
                        <a:t> finished</a:t>
                      </a:r>
                      <a:r>
                        <a:rPr lang="en-US" sz="1800" baseline="0" dirty="0" smtClean="0">
                          <a:latin typeface="Arial"/>
                          <a:ea typeface="MS Mincho"/>
                          <a:cs typeface="Arial"/>
                        </a:rPr>
                        <a:t>)</a:t>
                      </a:r>
                      <a:endParaRPr lang="en-US" sz="1100" dirty="0">
                        <a:latin typeface="Calibri"/>
                        <a:ea typeface="MS Mincho"/>
                        <a:cs typeface="Arial"/>
                      </a:endParaRPr>
                    </a:p>
                  </a:txBody>
                  <a:tcPr marL="68580" marR="68580" marT="0" marB="0"/>
                </a:tc>
              </a:tr>
            </a:tbl>
          </a:graphicData>
        </a:graphic>
      </p:graphicFrame>
      <p:sp>
        <p:nvSpPr>
          <p:cNvPr id="5" name="TextBox 4"/>
          <p:cNvSpPr txBox="1"/>
          <p:nvPr/>
        </p:nvSpPr>
        <p:spPr>
          <a:xfrm>
            <a:off x="5751909" y="5638800"/>
            <a:ext cx="2971800" cy="461665"/>
          </a:xfrm>
          <a:prstGeom prst="rect">
            <a:avLst/>
          </a:prstGeom>
          <a:noFill/>
        </p:spPr>
        <p:txBody>
          <a:bodyPr wrap="square" rtlCol="0">
            <a:spAutoFit/>
          </a:bodyPr>
          <a:lstStyle/>
          <a:p>
            <a:r>
              <a:rPr lang="en-US" sz="2400" dirty="0" smtClean="0"/>
              <a:t>*In Egyptian dialect</a:t>
            </a:r>
            <a:endParaRPr lang="en-US" sz="2400" dirty="0"/>
          </a:p>
        </p:txBody>
      </p:sp>
    </p:spTree>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The CAST</a:t>
            </a:r>
            <a:r>
              <a:rPr lang="en-US" dirty="0" smtClean="0"/>
              <a:t>	</a:t>
            </a:r>
            <a:endParaRPr lang="en-US" dirty="0"/>
          </a:p>
        </p:txBody>
      </p:sp>
      <p:sp>
        <p:nvSpPr>
          <p:cNvPr id="3" name="Content Placeholder 2"/>
          <p:cNvSpPr>
            <a:spLocks noGrp="1"/>
          </p:cNvSpPr>
          <p:nvPr>
            <p:ph type="body" sz="half" idx="2"/>
          </p:nvPr>
        </p:nvSpPr>
        <p:spPr/>
        <p:txBody>
          <a:bodyPr>
            <a:normAutofit lnSpcReduction="10000"/>
          </a:bodyPr>
          <a:lstStyle/>
          <a:p>
            <a:r>
              <a:rPr lang="en-US" dirty="0" smtClean="0">
                <a:hlinkClick r:id="rId3"/>
              </a:rPr>
              <a:t>http://cast.sdsu.edu</a:t>
            </a:r>
            <a:endParaRPr lang="en-US" dirty="0" smtClean="0"/>
          </a:p>
          <a:p>
            <a:endParaRPr lang="en-US" dirty="0" smtClean="0"/>
          </a:p>
          <a:p>
            <a:r>
              <a:rPr lang="en-US" dirty="0" smtClean="0"/>
              <a:t>Internet-based speaking proficiency exam in 9 languages</a:t>
            </a:r>
          </a:p>
        </p:txBody>
      </p:sp>
      <p:pic>
        <p:nvPicPr>
          <p:cNvPr id="5" name="Picture Placeholder 4" descr="CastSS.jpg"/>
          <p:cNvPicPr>
            <a:picLocks noGrp="1" noChangeAspect="1"/>
          </p:cNvPicPr>
          <p:nvPr>
            <p:ph type="pic" sz="quarter" idx="15"/>
          </p:nvPr>
        </p:nvPicPr>
        <p:blipFill>
          <a:blip r:embed="rId4"/>
          <a:srcRect t="-10931" b="-10931"/>
          <a:stretch>
            <a:fillRect/>
          </a:stretch>
        </p:blipFill>
        <p:spPr/>
      </p:pic>
    </p:spTree>
  </p:cSld>
  <p:clrMapOvr>
    <a:masterClrMapping/>
  </p:clrMapOvr>
  <p:transition spd="med">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Dialect:  Cinema</a:t>
            </a:r>
            <a:endParaRPr lang="en-US" dirty="0"/>
          </a:p>
        </p:txBody>
      </p:sp>
      <p:sp>
        <p:nvSpPr>
          <p:cNvPr id="3" name="TextBox 2"/>
          <p:cNvSpPr txBox="1"/>
          <p:nvPr/>
        </p:nvSpPr>
        <p:spPr>
          <a:xfrm>
            <a:off x="2743200" y="2971800"/>
            <a:ext cx="3886200" cy="461665"/>
          </a:xfrm>
          <a:prstGeom prst="rect">
            <a:avLst/>
          </a:prstGeom>
          <a:noFill/>
        </p:spPr>
        <p:txBody>
          <a:bodyPr wrap="square" rtlCol="0">
            <a:spAutoFit/>
          </a:bodyPr>
          <a:lstStyle/>
          <a:p>
            <a:r>
              <a:rPr lang="en-US" sz="2400" dirty="0" smtClean="0">
                <a:hlinkClick r:id="rId3" action="ppaction://hlinkfile"/>
              </a:rPr>
              <a:t>Comparison of Two Speakers</a:t>
            </a:r>
            <a:endParaRPr lang="en-US" sz="2400" dirty="0"/>
          </a:p>
        </p:txBody>
      </p:sp>
    </p:spTree>
  </p:cSld>
  <p:clrMapOvr>
    <a:masterClrMapping/>
  </p:clrMapOvr>
  <p:transition spd="med">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871538" y="957263"/>
            <a:ext cx="7399337" cy="4943475"/>
          </a:xfrm>
          <a:prstGeom prst="rect">
            <a:avLst/>
          </a:prstGeom>
          <a:noFill/>
          <a:ln w="9525">
            <a:noFill/>
            <a:miter lim="800000"/>
            <a:headEnd/>
            <a:tailEnd/>
          </a:ln>
          <a:effectLst/>
        </p:spPr>
      </p:pic>
      <p:sp>
        <p:nvSpPr>
          <p:cNvPr id="4" name="TextBox 3"/>
          <p:cNvSpPr txBox="1"/>
          <p:nvPr/>
        </p:nvSpPr>
        <p:spPr>
          <a:xfrm>
            <a:off x="304800" y="372488"/>
            <a:ext cx="8305800" cy="584775"/>
          </a:xfrm>
          <a:prstGeom prst="rect">
            <a:avLst/>
          </a:prstGeom>
          <a:noFill/>
        </p:spPr>
        <p:txBody>
          <a:bodyPr wrap="square" rtlCol="0">
            <a:spAutoFit/>
          </a:bodyPr>
          <a:lstStyle/>
          <a:p>
            <a:r>
              <a:rPr lang="en-US" sz="3200" dirty="0" smtClean="0"/>
              <a:t>Coding Audio or Video File Directly in </a:t>
            </a:r>
            <a:r>
              <a:rPr lang="en-US" sz="3200" dirty="0" err="1" smtClean="0"/>
              <a:t>Nvivo</a:t>
            </a:r>
            <a:r>
              <a:rPr lang="en-US" sz="3200" dirty="0" smtClean="0"/>
              <a:t> 8.0</a:t>
            </a:r>
            <a:endParaRPr lang="en-US" sz="3200" dirty="0"/>
          </a:p>
        </p:txBody>
      </p:sp>
    </p:spTree>
  </p:cSld>
  <p:clrMapOvr>
    <a:masterClrMapping/>
  </p:clrMapOvr>
  <p:transition spd="med">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890588" y="1219200"/>
            <a:ext cx="7361237" cy="5010150"/>
          </a:xfrm>
          <a:prstGeom prst="rect">
            <a:avLst/>
          </a:prstGeom>
          <a:noFill/>
          <a:ln w="9525">
            <a:noFill/>
            <a:miter lim="800000"/>
            <a:headEnd/>
            <a:tailEnd/>
          </a:ln>
          <a:effectLst/>
        </p:spPr>
      </p:pic>
      <p:sp>
        <p:nvSpPr>
          <p:cNvPr id="5" name="TextBox 4"/>
          <p:cNvSpPr txBox="1"/>
          <p:nvPr/>
        </p:nvSpPr>
        <p:spPr>
          <a:xfrm>
            <a:off x="1524000" y="381000"/>
            <a:ext cx="6172200" cy="584775"/>
          </a:xfrm>
          <a:prstGeom prst="rect">
            <a:avLst/>
          </a:prstGeom>
          <a:noFill/>
        </p:spPr>
        <p:txBody>
          <a:bodyPr wrap="square" rtlCol="0">
            <a:spAutoFit/>
          </a:bodyPr>
          <a:lstStyle/>
          <a:p>
            <a:r>
              <a:rPr lang="en-US" sz="3200" dirty="0" smtClean="0"/>
              <a:t>Commenting with Memo Function</a:t>
            </a:r>
            <a:endParaRPr lang="en-US" sz="3200" dirty="0"/>
          </a:p>
        </p:txBody>
      </p:sp>
    </p:spTree>
  </p:cSld>
  <p:clrMapOvr>
    <a:masterClrMapping/>
  </p:clrMapOvr>
  <p:transition spd="med">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3613" cy="914400"/>
          </a:xfrm>
        </p:spPr>
        <p:txBody>
          <a:bodyPr/>
          <a:lstStyle/>
          <a:p>
            <a:r>
              <a:rPr lang="en-US" dirty="0" smtClean="0"/>
              <a:t>Use of Causal Subordination</a:t>
            </a:r>
            <a:endParaRPr lang="en-US" dirty="0"/>
          </a:p>
        </p:txBody>
      </p:sp>
      <p:sp>
        <p:nvSpPr>
          <p:cNvPr id="3" name="Content Placeholder 2"/>
          <p:cNvSpPr>
            <a:spLocks noGrp="1"/>
          </p:cNvSpPr>
          <p:nvPr>
            <p:ph idx="1"/>
          </p:nvPr>
        </p:nvSpPr>
        <p:spPr>
          <a:xfrm>
            <a:off x="914400" y="1371600"/>
            <a:ext cx="7313613" cy="4800600"/>
          </a:xfrm>
        </p:spPr>
        <p:txBody>
          <a:bodyPr>
            <a:normAutofit fontScale="25000" lnSpcReduction="20000"/>
          </a:bodyPr>
          <a:lstStyle/>
          <a:p>
            <a:pPr indent="0">
              <a:buBlip>
                <a:blip r:embed="rId3"/>
              </a:buBlip>
            </a:pPr>
            <a:r>
              <a:rPr lang="en-US" sz="11200" dirty="0" smtClean="0"/>
              <a:t>Five dimensions: features that correlate with those found in 14 spoken and written registers. </a:t>
            </a:r>
          </a:p>
          <a:p>
            <a:pPr indent="0">
              <a:buBlip>
                <a:blip r:embed="rId3"/>
              </a:buBlip>
            </a:pPr>
            <a:r>
              <a:rPr lang="en-US" sz="11200" dirty="0" smtClean="0"/>
              <a:t>27 -- causal adverbial subordination -- clusters with ‘framing elaboration’.   </a:t>
            </a:r>
          </a:p>
          <a:p>
            <a:pPr indent="0">
              <a:buBlip>
                <a:blip r:embed="rId3"/>
              </a:buBlip>
            </a:pPr>
            <a:r>
              <a:rPr lang="en-US" sz="11200" dirty="0" smtClean="0"/>
              <a:t>=conversations, interviews and personal letters and spontaneous speakers , among others.</a:t>
            </a:r>
          </a:p>
          <a:p>
            <a:pPr indent="0">
              <a:buBlip>
                <a:blip r:embed="rId3"/>
              </a:buBlip>
            </a:pPr>
            <a:r>
              <a:rPr lang="en-US" sz="11200" dirty="0" smtClean="0"/>
              <a:t>≠‘reference elaboration’, where official documents, academic prose and professional letters correlate very highly.</a:t>
            </a:r>
          </a:p>
          <a:p>
            <a:endParaRPr lang="en-US" dirty="0"/>
          </a:p>
        </p:txBody>
      </p:sp>
    </p:spTree>
  </p:cSld>
  <p:clrMapOvr>
    <a:masterClrMapping/>
  </p:clrMapOvr>
  <p:transition spd="med">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Appendix 2_Page_1_Image_0001"/>
          <p:cNvPicPr>
            <a:picLocks noChangeAspect="1" noChangeArrowheads="1"/>
          </p:cNvPicPr>
          <p:nvPr/>
        </p:nvPicPr>
        <p:blipFill>
          <a:blip r:embed="rId3"/>
          <a:srcRect/>
          <a:stretch>
            <a:fillRect/>
          </a:stretch>
        </p:blipFill>
        <p:spPr bwMode="auto">
          <a:xfrm>
            <a:off x="2971800" y="381001"/>
            <a:ext cx="5753100" cy="6085450"/>
          </a:xfrm>
          <a:prstGeom prst="rect">
            <a:avLst/>
          </a:prstGeom>
          <a:noFill/>
          <a:ln w="9525">
            <a:noFill/>
            <a:miter lim="800000"/>
            <a:headEnd/>
            <a:tailEnd/>
          </a:ln>
        </p:spPr>
      </p:pic>
      <p:sp>
        <p:nvSpPr>
          <p:cNvPr id="3" name="TextBox 2"/>
          <p:cNvSpPr txBox="1"/>
          <p:nvPr/>
        </p:nvSpPr>
        <p:spPr>
          <a:xfrm>
            <a:off x="304800" y="1524000"/>
            <a:ext cx="2362200" cy="369332"/>
          </a:xfrm>
          <a:prstGeom prst="rect">
            <a:avLst/>
          </a:prstGeom>
          <a:noFill/>
        </p:spPr>
        <p:txBody>
          <a:bodyPr wrap="square" rtlCol="0">
            <a:spAutoFit/>
          </a:bodyPr>
          <a:lstStyle/>
          <a:p>
            <a:r>
              <a:rPr lang="en-US" dirty="0" err="1" smtClean="0"/>
              <a:t>Biber</a:t>
            </a:r>
            <a:r>
              <a:rPr lang="en-US" dirty="0" smtClean="0"/>
              <a:t> 1992:  </a:t>
            </a:r>
            <a:endParaRPr lang="en-US" dirty="0"/>
          </a:p>
        </p:txBody>
      </p:sp>
    </p:spTree>
  </p:cSld>
  <p:clrMapOvr>
    <a:masterClrMapping/>
  </p:clrMapOvr>
  <p:transition spd="med">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800" cy="914400"/>
          </a:xfrm>
        </p:spPr>
        <p:txBody>
          <a:bodyPr/>
          <a:lstStyle/>
          <a:p>
            <a:r>
              <a:rPr lang="en-US" sz="4000" dirty="0" smtClean="0"/>
              <a:t>Defining Grammatical Complexity</a:t>
            </a:r>
            <a:endParaRPr lang="en-US" sz="4000" dirty="0"/>
          </a:p>
        </p:txBody>
      </p:sp>
      <p:sp>
        <p:nvSpPr>
          <p:cNvPr id="3" name="Content Placeholder 2"/>
          <p:cNvSpPr>
            <a:spLocks noGrp="1"/>
          </p:cNvSpPr>
          <p:nvPr>
            <p:ph idx="1"/>
          </p:nvPr>
        </p:nvSpPr>
        <p:spPr>
          <a:xfrm>
            <a:off x="914400" y="1371600"/>
            <a:ext cx="7313613" cy="4800600"/>
          </a:xfrm>
        </p:spPr>
        <p:txBody>
          <a:bodyPr>
            <a:normAutofit/>
          </a:bodyPr>
          <a:lstStyle/>
          <a:p>
            <a:pPr indent="0">
              <a:buBlip>
                <a:blip r:embed="rId3"/>
              </a:buBlip>
            </a:pPr>
            <a:r>
              <a:rPr lang="en-US" dirty="0" smtClean="0"/>
              <a:t>Mean length of utterance (MLU)</a:t>
            </a:r>
          </a:p>
          <a:p>
            <a:pPr indent="0">
              <a:buBlip>
                <a:blip r:embed="rId3"/>
              </a:buBlip>
            </a:pPr>
            <a:r>
              <a:rPr lang="en-US" dirty="0" smtClean="0"/>
              <a:t>Number of verb phrases per sentence</a:t>
            </a:r>
          </a:p>
          <a:p>
            <a:pPr indent="0">
              <a:buBlip>
                <a:blip r:embed="rId3"/>
              </a:buBlip>
            </a:pPr>
            <a:r>
              <a:rPr lang="en-US" dirty="0" smtClean="0"/>
              <a:t>Ratio of dependent clauses to total number of clauses</a:t>
            </a:r>
          </a:p>
          <a:p>
            <a:pPr indent="0">
              <a:buBlip>
                <a:blip r:embed="rId3"/>
              </a:buBlip>
            </a:pPr>
            <a:r>
              <a:rPr lang="en-US" dirty="0" smtClean="0"/>
              <a:t>Number of clauses per sentence</a:t>
            </a:r>
          </a:p>
          <a:p>
            <a:pPr indent="-457200">
              <a:buNone/>
            </a:pPr>
            <a:r>
              <a:rPr lang="en-US" sz="2400" dirty="0" smtClean="0"/>
              <a:t>N. Iwashita et al. (2008) Assessed Levels of Second Language Speaking Proficiency:  How Distinct?.  Applied Linguistics 29/1:  24 – 49. </a:t>
            </a:r>
          </a:p>
          <a:p>
            <a:pPr indent="0">
              <a:buBlip>
                <a:blip r:embed="rId3"/>
              </a:buBlip>
            </a:pPr>
            <a:endParaRPr lang="en-US" sz="11200" dirty="0" smtClean="0"/>
          </a:p>
          <a:p>
            <a:pPr indent="0">
              <a:buBlip>
                <a:blip r:embed="rId3"/>
              </a:buBlip>
            </a:pPr>
            <a:endParaRPr lang="en-US" sz="11200" dirty="0" smtClean="0"/>
          </a:p>
          <a:p>
            <a:pPr indent="0">
              <a:buBlip>
                <a:blip r:embed="rId3"/>
              </a:buBlip>
            </a:pPr>
            <a:endParaRPr lang="en-US" sz="11200" dirty="0" smtClean="0"/>
          </a:p>
          <a:p>
            <a:endParaRPr lang="en-US" dirty="0"/>
          </a:p>
        </p:txBody>
      </p:sp>
    </p:spTree>
  </p:cSld>
  <p:clrMapOvr>
    <a:masterClrMapping/>
  </p:clrMapOvr>
  <p:transition spd="med">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447800" y="0"/>
          <a:ext cx="6784977" cy="5933440"/>
        </p:xfrm>
        <a:graphic>
          <a:graphicData uri="http://schemas.openxmlformats.org/drawingml/2006/table">
            <a:tbl>
              <a:tblPr firstRow="1" bandRow="1">
                <a:tableStyleId>{5C22544A-7EE6-4342-B048-85BDC9FD1C3A}</a:tableStyleId>
              </a:tblPr>
              <a:tblGrid>
                <a:gridCol w="1600200"/>
                <a:gridCol w="1143000"/>
                <a:gridCol w="990600"/>
                <a:gridCol w="838200"/>
                <a:gridCol w="838200"/>
                <a:gridCol w="609600"/>
                <a:gridCol w="765177"/>
              </a:tblGrid>
              <a:tr h="370840">
                <a:tc>
                  <a:txBody>
                    <a:bodyPr/>
                    <a:lstStyle/>
                    <a:p>
                      <a:endParaRPr lang="en-US" dirty="0"/>
                    </a:p>
                  </a:txBody>
                  <a:tcPr/>
                </a:tc>
                <a:tc gridSpan="2">
                  <a:txBody>
                    <a:bodyPr/>
                    <a:lstStyle/>
                    <a:p>
                      <a:pPr algn="ctr"/>
                      <a:r>
                        <a:rPr lang="en-US" dirty="0" smtClean="0"/>
                        <a:t>Target</a:t>
                      </a:r>
                      <a:r>
                        <a:rPr lang="en-US" baseline="0" dirty="0" smtClean="0"/>
                        <a:t> Tense</a:t>
                      </a:r>
                      <a:endParaRPr lang="en-US" dirty="0"/>
                    </a:p>
                  </a:txBody>
                  <a:tcPr/>
                </a:tc>
                <a:tc hMerge="1">
                  <a:txBody>
                    <a:bodyPr/>
                    <a:lstStyle/>
                    <a:p>
                      <a:endParaRPr lang="en-US" dirty="0"/>
                    </a:p>
                  </a:txBody>
                  <a:tcPr/>
                </a:tc>
                <a:tc gridSpan="2">
                  <a:txBody>
                    <a:bodyPr/>
                    <a:lstStyle/>
                    <a:p>
                      <a:pPr algn="ctr"/>
                      <a:r>
                        <a:rPr lang="en-US" dirty="0" smtClean="0"/>
                        <a:t>Total Count</a:t>
                      </a:r>
                      <a:endParaRPr lang="en-US" dirty="0"/>
                    </a:p>
                  </a:txBody>
                  <a:tcPr/>
                </a:tc>
                <a:tc hMerge="1">
                  <a:txBody>
                    <a:bodyPr/>
                    <a:lstStyle/>
                    <a:p>
                      <a:endParaRPr lang="en-US" dirty="0"/>
                    </a:p>
                  </a:txBody>
                  <a:tcPr/>
                </a:tc>
                <a:tc gridSpan="2">
                  <a:txBody>
                    <a:bodyPr/>
                    <a:lstStyle/>
                    <a:p>
                      <a:r>
                        <a:rPr lang="en-US" dirty="0" smtClean="0"/>
                        <a:t>Raw Count</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marL="0" marR="0" algn="ctr">
                        <a:spcBef>
                          <a:spcPts val="0"/>
                        </a:spcBef>
                        <a:spcAft>
                          <a:spcPts val="0"/>
                        </a:spcAft>
                      </a:pPr>
                      <a:r>
                        <a:rPr lang="en-US" sz="1800" b="1">
                          <a:solidFill>
                            <a:srgbClr val="000000"/>
                          </a:solidFill>
                          <a:latin typeface="Arial Unicode MS"/>
                          <a:ea typeface="Cambria"/>
                          <a:cs typeface="Times New Roman"/>
                        </a:rPr>
                        <a:t>Npa (%)</a:t>
                      </a:r>
                      <a:endParaRPr lang="en-US" sz="1800">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b="1">
                          <a:solidFill>
                            <a:srgbClr val="000000"/>
                          </a:solidFill>
                          <a:latin typeface="Arial Unicode MS"/>
                          <a:ea typeface="Cambria"/>
                          <a:cs typeface="Times New Roman"/>
                        </a:rPr>
                        <a:t>DPr (%)</a:t>
                      </a:r>
                      <a:endParaRPr lang="en-US" sz="1800">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b="1">
                          <a:solidFill>
                            <a:srgbClr val="000000"/>
                          </a:solidFill>
                          <a:latin typeface="Arial Unicode MS"/>
                          <a:ea typeface="Cambria"/>
                          <a:cs typeface="Times New Roman"/>
                        </a:rPr>
                        <a:t>Npa </a:t>
                      </a:r>
                      <a:endParaRPr lang="en-US" sz="1800">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b="1">
                          <a:solidFill>
                            <a:srgbClr val="000000"/>
                          </a:solidFill>
                          <a:latin typeface="Arial Unicode MS"/>
                          <a:ea typeface="Cambria"/>
                          <a:cs typeface="Times New Roman"/>
                        </a:rPr>
                        <a:t>DPr </a:t>
                      </a:r>
                      <a:endParaRPr lang="en-US" sz="1800">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b="1">
                          <a:solidFill>
                            <a:srgbClr val="000000"/>
                          </a:solidFill>
                          <a:latin typeface="Arial Unicode MS"/>
                          <a:ea typeface="Cambria"/>
                          <a:cs typeface="Times New Roman"/>
                        </a:rPr>
                        <a:t>Npa </a:t>
                      </a:r>
                      <a:endParaRPr lang="en-US" sz="1800">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b="1" dirty="0" err="1">
                          <a:solidFill>
                            <a:srgbClr val="000000"/>
                          </a:solidFill>
                          <a:latin typeface="Arial Unicode MS"/>
                          <a:ea typeface="Cambria"/>
                          <a:cs typeface="Times New Roman"/>
                        </a:rPr>
                        <a:t>DPr</a:t>
                      </a:r>
                      <a:r>
                        <a:rPr lang="en-US" sz="1800" b="1" dirty="0">
                          <a:solidFill>
                            <a:srgbClr val="000000"/>
                          </a:solidFill>
                          <a:latin typeface="Arial Unicode MS"/>
                          <a:ea typeface="Cambria"/>
                          <a:cs typeface="Times New Roman"/>
                        </a:rPr>
                        <a:t> </a:t>
                      </a:r>
                      <a:endParaRPr lang="en-US" sz="1800" dirty="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YmtqVE</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70.51</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81.40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78</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43</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55</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35</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cSUJtE</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68.09</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83.33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47</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36</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32</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30</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FkXZyu</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60.61</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100.00</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27</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27</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a:solidFill>
                            <a:srgbClr val="000000"/>
                          </a:solidFill>
                          <a:latin typeface="Arial Unicode MS"/>
                          <a:ea typeface="Cambria"/>
                          <a:cs typeface="Times New Roman"/>
                        </a:rPr>
                        <a:t>IhmZSm</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50.00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57.58</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33</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19</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qEqUJu</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47.62</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85.71</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21</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35</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30</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KRzMXq</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44.44</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89.47</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18</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19</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17</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a:solidFill>
                            <a:srgbClr val="000000"/>
                          </a:solidFill>
                          <a:latin typeface="Arial Unicode MS"/>
                          <a:ea typeface="Cambria"/>
                          <a:cs typeface="Times New Roman"/>
                        </a:rPr>
                        <a:t>qEqUJu</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41.07</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100.00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56</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a:solidFill>
                            <a:srgbClr val="000000"/>
                          </a:solidFill>
                          <a:latin typeface="Arial Unicode MS"/>
                          <a:ea typeface="Cambria"/>
                          <a:cs typeface="Times New Roman"/>
                        </a:rPr>
                        <a:t>QCJFSC</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38.24</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86.67</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34</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26</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a:solidFill>
                            <a:srgbClr val="000000"/>
                          </a:solidFill>
                          <a:latin typeface="Arial Unicode MS"/>
                          <a:ea typeface="Cambria"/>
                          <a:cs typeface="Times New Roman"/>
                        </a:rPr>
                        <a:t>IOLJvw</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25.00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100.00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10</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10</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kZRObu</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15.00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93.33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15</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14</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a:solidFill>
                            <a:srgbClr val="000000"/>
                          </a:solidFill>
                          <a:latin typeface="Arial Unicode MS"/>
                          <a:ea typeface="Cambria"/>
                          <a:cs typeface="Times New Roman"/>
                        </a:rPr>
                        <a:t>CqyPcO</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13.04</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95.56</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45</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43</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RvfdlV</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6.67</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83.33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15</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12</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1</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10</a:t>
                      </a:r>
                      <a:endParaRPr lang="en-US" sz="200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eLaUsh</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4.00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93.33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25</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1</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28</a:t>
                      </a:r>
                      <a:endParaRPr lang="en-US" sz="2000" dirty="0">
                        <a:latin typeface="Cambria"/>
                        <a:ea typeface="Cambria"/>
                        <a:cs typeface="Times New Roman"/>
                      </a:endParaRPr>
                    </a:p>
                  </a:txBody>
                  <a:tcPr marL="68580" marR="68580" marT="0" marB="0" anchor="ctr"/>
                </a:tc>
              </a:tr>
              <a:tr h="370840">
                <a:tc>
                  <a:txBody>
                    <a:bodyPr/>
                    <a:lstStyle/>
                    <a:p>
                      <a:pPr marL="0" marR="0">
                        <a:spcBef>
                          <a:spcPts val="0"/>
                        </a:spcBef>
                        <a:spcAft>
                          <a:spcPts val="0"/>
                        </a:spcAft>
                      </a:pPr>
                      <a:r>
                        <a:rPr lang="en-US" sz="2000" dirty="0" err="1">
                          <a:solidFill>
                            <a:srgbClr val="000000"/>
                          </a:solidFill>
                          <a:latin typeface="Arial Unicode MS"/>
                          <a:ea typeface="Cambria"/>
                          <a:cs typeface="Times New Roman"/>
                        </a:rPr>
                        <a:t>JbpGeI</a:t>
                      </a:r>
                      <a:endParaRPr lang="en-US" sz="2000" dirty="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0.00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93.94</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54</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33</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a:solidFill>
                            <a:srgbClr val="000000"/>
                          </a:solidFill>
                          <a:latin typeface="Arial Unicode MS"/>
                          <a:ea typeface="Cambria"/>
                          <a:cs typeface="Times New Roman"/>
                        </a:rPr>
                        <a:t>0</a:t>
                      </a:r>
                      <a:endParaRPr lang="en-US" sz="2000">
                        <a:latin typeface="Cambria"/>
                        <a:ea typeface="Cambria"/>
                        <a:cs typeface="Times New Roman"/>
                      </a:endParaRPr>
                    </a:p>
                  </a:txBody>
                  <a:tcPr marL="68580" marR="68580" marT="0" marB="0" anchor="ctr"/>
                </a:tc>
                <a:tc>
                  <a:txBody>
                    <a:bodyPr/>
                    <a:lstStyle/>
                    <a:p>
                      <a:pPr marL="0" marR="0" algn="r">
                        <a:spcBef>
                          <a:spcPts val="0"/>
                        </a:spcBef>
                        <a:spcAft>
                          <a:spcPts val="0"/>
                        </a:spcAft>
                      </a:pPr>
                      <a:r>
                        <a:rPr lang="en-US" sz="2000" dirty="0">
                          <a:solidFill>
                            <a:srgbClr val="000000"/>
                          </a:solidFill>
                          <a:latin typeface="Arial Unicode MS"/>
                          <a:ea typeface="Cambria"/>
                          <a:cs typeface="Times New Roman"/>
                        </a:rPr>
                        <a:t>31</a:t>
                      </a:r>
                      <a:endParaRPr lang="en-US" sz="2000" dirty="0">
                        <a:latin typeface="Cambria"/>
                        <a:ea typeface="Cambria"/>
                        <a:cs typeface="Times New Roman"/>
                      </a:endParaRPr>
                    </a:p>
                  </a:txBody>
                  <a:tcPr marL="68580" marR="68580" marT="0" marB="0" anchor="ctr"/>
                </a:tc>
              </a:tr>
            </a:tbl>
          </a:graphicData>
        </a:graphic>
      </p:graphicFrame>
      <p:sp>
        <p:nvSpPr>
          <p:cNvPr id="6" name="TextBox 5"/>
          <p:cNvSpPr txBox="1"/>
          <p:nvPr/>
        </p:nvSpPr>
        <p:spPr>
          <a:xfrm>
            <a:off x="304800" y="1219200"/>
            <a:ext cx="838200" cy="1200329"/>
          </a:xfrm>
          <a:prstGeom prst="rect">
            <a:avLst/>
          </a:prstGeom>
          <a:noFill/>
        </p:spPr>
        <p:txBody>
          <a:bodyPr wrap="square" rtlCol="0">
            <a:spAutoFit/>
          </a:bodyPr>
          <a:lstStyle/>
          <a:p>
            <a:r>
              <a:rPr lang="en-US" dirty="0" smtClean="0"/>
              <a:t>Use of Past Tense in PN</a:t>
            </a:r>
            <a:endParaRPr lang="en-US" dirty="0"/>
          </a:p>
        </p:txBody>
      </p:sp>
      <p:sp>
        <p:nvSpPr>
          <p:cNvPr id="7" name="TextBox 6"/>
          <p:cNvSpPr txBox="1"/>
          <p:nvPr/>
        </p:nvSpPr>
        <p:spPr>
          <a:xfrm>
            <a:off x="304800" y="3200400"/>
            <a:ext cx="1143000" cy="1200329"/>
          </a:xfrm>
          <a:prstGeom prst="rect">
            <a:avLst/>
          </a:prstGeom>
          <a:noFill/>
        </p:spPr>
        <p:txBody>
          <a:bodyPr wrap="square" rtlCol="0">
            <a:spAutoFit/>
          </a:bodyPr>
          <a:lstStyle/>
          <a:p>
            <a:r>
              <a:rPr lang="en-US" dirty="0" smtClean="0"/>
              <a:t>Use of Present Tense in </a:t>
            </a:r>
            <a:r>
              <a:rPr lang="en-US" dirty="0" err="1" smtClean="0"/>
              <a:t>DPr</a:t>
            </a:r>
            <a:endParaRPr lang="en-US" dirty="0"/>
          </a:p>
        </p:txBody>
      </p:sp>
    </p:spTree>
  </p:cSld>
  <p:clrMapOvr>
    <a:masterClrMapping/>
  </p:clrMapOvr>
  <p:transition spd="med">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Past + Present</a:t>
            </a:r>
            <a:endParaRPr lang="en-US" dirty="0"/>
          </a:p>
        </p:txBody>
      </p:sp>
      <p:sp>
        <p:nvSpPr>
          <p:cNvPr id="12" name="Text Placeholder 11"/>
          <p:cNvSpPr>
            <a:spLocks noGrp="1"/>
          </p:cNvSpPr>
          <p:nvPr>
            <p:ph type="body" sz="half" idx="2"/>
          </p:nvPr>
        </p:nvSpPr>
        <p:spPr>
          <a:xfrm>
            <a:off x="4724400" y="2699982"/>
            <a:ext cx="3886200" cy="2163171"/>
          </a:xfrm>
        </p:spPr>
        <p:txBody>
          <a:bodyPr>
            <a:normAutofit/>
          </a:bodyPr>
          <a:lstStyle/>
          <a:p>
            <a:r>
              <a:rPr lang="en-US" dirty="0" smtClean="0"/>
              <a:t>Use of </a:t>
            </a:r>
          </a:p>
          <a:p>
            <a:r>
              <a:rPr lang="en-US" dirty="0" smtClean="0"/>
              <a:t>Past Tense in Past Narrative</a:t>
            </a:r>
          </a:p>
          <a:p>
            <a:r>
              <a:rPr lang="en-US" dirty="0" smtClean="0"/>
              <a:t>Vs</a:t>
            </a:r>
          </a:p>
          <a:p>
            <a:r>
              <a:rPr lang="en-US" dirty="0" smtClean="0"/>
              <a:t>Present Tense in Present Description</a:t>
            </a:r>
            <a:endParaRPr lang="en-US" dirty="0"/>
          </a:p>
        </p:txBody>
      </p:sp>
      <p:graphicFrame>
        <p:nvGraphicFramePr>
          <p:cNvPr id="18" name=" 3"/>
          <p:cNvGraphicFramePr>
            <a:graphicFrameLocks noGrp="1"/>
          </p:cNvGraphicFramePr>
          <p:nvPr>
            <p:ph type="pic" sz="quarter" idx="15"/>
          </p:nvPr>
        </p:nvGraphicFramePr>
        <p:xfrm>
          <a:off x="347663" y="403225"/>
          <a:ext cx="3703637" cy="2697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 4"/>
          <p:cNvGraphicFramePr>
            <a:graphicFrameLocks noGrp="1"/>
          </p:cNvGraphicFramePr>
          <p:nvPr>
            <p:ph type="pic" sz="quarter" idx="16"/>
          </p:nvPr>
        </p:nvGraphicFramePr>
        <p:xfrm>
          <a:off x="490538" y="3683000"/>
          <a:ext cx="3705225" cy="26971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Narrative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TASK: narrate in the past</a:t>
            </a:r>
          </a:p>
          <a:p>
            <a:r>
              <a:rPr lang="en-US" dirty="0" smtClean="0"/>
              <a:t>Situation:  You and a group of friends are talking about cell phones and how much you depend on them. One of your friends reminds you that people haven't always had cell phones. She asks you to talk about how life was different before there were cell phones.</a:t>
            </a:r>
          </a:p>
          <a:p>
            <a:r>
              <a:rPr lang="en-US" dirty="0" smtClean="0"/>
              <a:t>Prompt:  So, how did we all get along before we had cell phones?</a:t>
            </a:r>
          </a:p>
          <a:p>
            <a:endParaRPr lang="en-US" dirty="0"/>
          </a:p>
        </p:txBody>
      </p:sp>
    </p:spTree>
  </p:cSld>
  <p:clrMapOvr>
    <a:masterClrMapping/>
  </p:clrMapOvr>
  <p:transition spd="med">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Narrative: </a:t>
            </a:r>
            <a:r>
              <a:rPr lang="en-US" dirty="0" err="1" smtClean="0"/>
              <a:t>JbpGeI</a:t>
            </a:r>
            <a:endParaRPr lang="en-US" dirty="0"/>
          </a:p>
        </p:txBody>
      </p:sp>
      <p:sp>
        <p:nvSpPr>
          <p:cNvPr id="3" name="Content Placeholder 2"/>
          <p:cNvSpPr>
            <a:spLocks noGrp="1"/>
          </p:cNvSpPr>
          <p:nvPr>
            <p:ph idx="1"/>
          </p:nvPr>
        </p:nvSpPr>
        <p:spPr/>
        <p:txBody>
          <a:bodyPr>
            <a:normAutofit fontScale="70000" lnSpcReduction="20000"/>
          </a:bodyPr>
          <a:lstStyle/>
          <a:p>
            <a:pPr marL="548640" indent="0">
              <a:buNone/>
            </a:pPr>
            <a:r>
              <a:rPr lang="en-US" dirty="0" smtClean="0"/>
              <a:t>Yeah life is life is a quite different from people have we have phones and we don’t have phones. Before we don’t have phones. People can they don’t know lots of information. They can’t get some information. {We} assume they need to wait for others to tell them. To gain information from others by {hosting} by </a:t>
            </a:r>
            <a:r>
              <a:rPr lang="en-US" dirty="0" err="1" smtClean="0"/>
              <a:t>by</a:t>
            </a:r>
            <a:r>
              <a:rPr lang="en-US" dirty="0" smtClean="0"/>
              <a:t> </a:t>
            </a:r>
            <a:r>
              <a:rPr lang="en-US" dirty="0" err="1" smtClean="0"/>
              <a:t>by</a:t>
            </a:r>
            <a:r>
              <a:rPr lang="en-US" dirty="0" smtClean="0"/>
              <a:t> delivering. or Just by [?] just by [?] to talk about each other. Long distance. To talk about that time that place. But when we when people when we gather. When we have cell phones in our life. Life become more easier. And also People can  People have a very enjoyable life. As a time. And Also Like when you when you are have some emergency. You should  you contact with your friends or parents. You can you can call them immediately…    (354 words)</a:t>
            </a:r>
          </a:p>
          <a:p>
            <a:pPr marL="548640" indent="0">
              <a:buNone/>
            </a:pPr>
            <a:endParaRPr lang="en-US" dirty="0"/>
          </a:p>
        </p:txBody>
      </p:sp>
    </p:spTree>
  </p:cSld>
  <p:clrMapOvr>
    <a:masterClrMapping/>
  </p:clrMapOvr>
  <p:transition spd="med">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CAST Rating</a:t>
            </a:r>
            <a:endParaRPr lang="en-US" dirty="0"/>
          </a:p>
        </p:txBody>
      </p:sp>
      <p:sp>
        <p:nvSpPr>
          <p:cNvPr id="8" name="Content Placeholder 7"/>
          <p:cNvSpPr>
            <a:spLocks noGrp="1"/>
          </p:cNvSpPr>
          <p:nvPr>
            <p:ph idx="1"/>
          </p:nvPr>
        </p:nvSpPr>
        <p:spPr/>
        <p:txBody>
          <a:bodyPr/>
          <a:lstStyle/>
          <a:p>
            <a:pPr>
              <a:buNone/>
            </a:pPr>
            <a:endParaRPr lang="en-US" dirty="0"/>
          </a:p>
        </p:txBody>
      </p:sp>
      <p:sp>
        <p:nvSpPr>
          <p:cNvPr id="13" name="Oval 12"/>
          <p:cNvSpPr/>
          <p:nvPr/>
        </p:nvSpPr>
        <p:spPr>
          <a:xfrm>
            <a:off x="5257799" y="2133600"/>
            <a:ext cx="2970213" cy="18288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Accuracy</a:t>
            </a:r>
            <a:endParaRPr lang="en-US" sz="3200" dirty="0">
              <a:solidFill>
                <a:schemeClr val="tx1"/>
              </a:solidFill>
            </a:endParaRPr>
          </a:p>
        </p:txBody>
      </p:sp>
      <p:sp>
        <p:nvSpPr>
          <p:cNvPr id="22" name="TextBox 21"/>
          <p:cNvSpPr txBox="1"/>
          <p:nvPr/>
        </p:nvSpPr>
        <p:spPr>
          <a:xfrm>
            <a:off x="5450744" y="4202650"/>
            <a:ext cx="1219200" cy="338554"/>
          </a:xfrm>
          <a:prstGeom prst="rect">
            <a:avLst/>
          </a:prstGeom>
          <a:noFill/>
        </p:spPr>
        <p:txBody>
          <a:bodyPr wrap="square" rtlCol="0">
            <a:spAutoFit/>
          </a:bodyPr>
          <a:lstStyle/>
          <a:p>
            <a:r>
              <a:rPr lang="en-US" sz="1600" dirty="0" smtClean="0"/>
              <a:t>Grammar</a:t>
            </a:r>
            <a:endParaRPr lang="en-US" sz="1600" dirty="0"/>
          </a:p>
        </p:txBody>
      </p:sp>
      <p:sp>
        <p:nvSpPr>
          <p:cNvPr id="23" name="TextBox 22"/>
          <p:cNvSpPr txBox="1"/>
          <p:nvPr/>
        </p:nvSpPr>
        <p:spPr>
          <a:xfrm>
            <a:off x="6331922" y="5169069"/>
            <a:ext cx="784177" cy="338554"/>
          </a:xfrm>
          <a:prstGeom prst="rect">
            <a:avLst/>
          </a:prstGeom>
          <a:noFill/>
        </p:spPr>
        <p:txBody>
          <a:bodyPr wrap="square" rtlCol="0">
            <a:spAutoFit/>
          </a:bodyPr>
          <a:lstStyle/>
          <a:p>
            <a:r>
              <a:rPr lang="en-US" sz="1600" dirty="0" err="1" smtClean="0"/>
              <a:t>Vocab</a:t>
            </a:r>
            <a:endParaRPr lang="en-US" sz="1600" dirty="0"/>
          </a:p>
        </p:txBody>
      </p:sp>
      <p:sp>
        <p:nvSpPr>
          <p:cNvPr id="24" name="TextBox 23"/>
          <p:cNvSpPr txBox="1"/>
          <p:nvPr/>
        </p:nvSpPr>
        <p:spPr>
          <a:xfrm>
            <a:off x="7031717" y="4637545"/>
            <a:ext cx="990601" cy="338554"/>
          </a:xfrm>
          <a:prstGeom prst="rect">
            <a:avLst/>
          </a:prstGeom>
          <a:noFill/>
        </p:spPr>
        <p:txBody>
          <a:bodyPr wrap="square" rtlCol="0">
            <a:spAutoFit/>
          </a:bodyPr>
          <a:lstStyle/>
          <a:p>
            <a:r>
              <a:rPr lang="en-US" sz="1600" dirty="0" smtClean="0"/>
              <a:t>Fluency</a:t>
            </a:r>
            <a:endParaRPr lang="en-US" sz="1600" dirty="0"/>
          </a:p>
        </p:txBody>
      </p:sp>
      <p:sp>
        <p:nvSpPr>
          <p:cNvPr id="25" name="TextBox 24"/>
          <p:cNvSpPr txBox="1"/>
          <p:nvPr/>
        </p:nvSpPr>
        <p:spPr>
          <a:xfrm>
            <a:off x="6699612" y="4202650"/>
            <a:ext cx="1240517" cy="338554"/>
          </a:xfrm>
          <a:prstGeom prst="rect">
            <a:avLst/>
          </a:prstGeom>
          <a:noFill/>
        </p:spPr>
        <p:txBody>
          <a:bodyPr wrap="square" rtlCol="0">
            <a:spAutoFit/>
          </a:bodyPr>
          <a:lstStyle/>
          <a:p>
            <a:r>
              <a:rPr lang="en-US" sz="1600" dirty="0" smtClean="0"/>
              <a:t>Pragmatics</a:t>
            </a:r>
            <a:endParaRPr lang="en-US" sz="1600" dirty="0"/>
          </a:p>
        </p:txBody>
      </p:sp>
      <p:sp>
        <p:nvSpPr>
          <p:cNvPr id="26" name="TextBox 25"/>
          <p:cNvSpPr txBox="1"/>
          <p:nvPr/>
        </p:nvSpPr>
        <p:spPr>
          <a:xfrm>
            <a:off x="7281635" y="5169068"/>
            <a:ext cx="740683" cy="338554"/>
          </a:xfrm>
          <a:prstGeom prst="rect">
            <a:avLst/>
          </a:prstGeom>
          <a:noFill/>
        </p:spPr>
        <p:txBody>
          <a:bodyPr wrap="square" rtlCol="0">
            <a:spAutoFit/>
          </a:bodyPr>
          <a:lstStyle/>
          <a:p>
            <a:r>
              <a:rPr lang="en-US" sz="1600" dirty="0" err="1" smtClean="0"/>
              <a:t>Pron</a:t>
            </a:r>
            <a:endParaRPr lang="en-US" sz="1600" dirty="0"/>
          </a:p>
        </p:txBody>
      </p:sp>
      <p:sp>
        <p:nvSpPr>
          <p:cNvPr id="27" name="TextBox 26"/>
          <p:cNvSpPr txBox="1"/>
          <p:nvPr/>
        </p:nvSpPr>
        <p:spPr>
          <a:xfrm>
            <a:off x="5791200" y="4637545"/>
            <a:ext cx="1240517" cy="338554"/>
          </a:xfrm>
          <a:prstGeom prst="rect">
            <a:avLst/>
          </a:prstGeom>
          <a:noFill/>
        </p:spPr>
        <p:txBody>
          <a:bodyPr wrap="square" rtlCol="0">
            <a:spAutoFit/>
          </a:bodyPr>
          <a:lstStyle/>
          <a:p>
            <a:r>
              <a:rPr lang="en-US" sz="1600" dirty="0" smtClean="0"/>
              <a:t>   Socio-ling</a:t>
            </a:r>
            <a:endParaRPr lang="en-US" sz="1600" dirty="0"/>
          </a:p>
        </p:txBody>
      </p:sp>
    </p:spTree>
  </p:cSld>
  <p:clrMapOvr>
    <a:masterClrMapping/>
  </p:clrMapOvr>
  <p:transition spd="med">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Reflective Teaching</a:t>
            </a:r>
            <a:endParaRPr lang="en-US" dirty="0"/>
          </a:p>
        </p:txBody>
      </p:sp>
      <p:sp>
        <p:nvSpPr>
          <p:cNvPr id="6" name="TextBox 5"/>
          <p:cNvSpPr txBox="1"/>
          <p:nvPr/>
        </p:nvSpPr>
        <p:spPr>
          <a:xfrm>
            <a:off x="1752600" y="1371600"/>
            <a:ext cx="5562600" cy="4431983"/>
          </a:xfrm>
          <a:prstGeom prst="rect">
            <a:avLst/>
          </a:prstGeom>
          <a:noFill/>
        </p:spPr>
        <p:txBody>
          <a:bodyPr wrap="square" rtlCol="0">
            <a:spAutoFit/>
          </a:bodyPr>
          <a:lstStyle/>
          <a:p>
            <a:r>
              <a:rPr lang="en-US" sz="2400" dirty="0" smtClean="0"/>
              <a:t>The Computerized Assessment of Proficiency (CAP) is based on benchmarks consistent with the ACTFL Performance Guidelines, which foster a more consistent learning environment from one classroom, school, or district to the next. Designed to be independent of specific textbook or curriculum, CAP is intended to </a:t>
            </a:r>
            <a:r>
              <a:rPr lang="en-US" sz="2400" b="1" dirty="0" smtClean="0"/>
              <a:t>facilitate reflective teaching and staff development</a:t>
            </a:r>
            <a:r>
              <a:rPr lang="en-US" sz="2400" dirty="0" smtClean="0"/>
              <a:t>. </a:t>
            </a:r>
          </a:p>
          <a:p>
            <a:endParaRPr lang="en-US" sz="2400" dirty="0" smtClean="0"/>
          </a:p>
          <a:p>
            <a:r>
              <a:rPr lang="en-US" sz="2400" i="1" dirty="0" smtClean="0"/>
              <a:t>CASLS:  University of Oregon</a:t>
            </a:r>
          </a:p>
          <a:p>
            <a:endParaRPr lang="en-US" dirty="0"/>
          </a:p>
        </p:txBody>
      </p:sp>
    </p:spTree>
  </p:cSld>
  <p:clrMapOvr>
    <a:masterClrMapping/>
  </p:clrMapOvr>
  <p:transition spd="med">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Track content areas given to students so no content area is duplicated and for reliability.</a:t>
            </a:r>
          </a:p>
          <a:p>
            <a:pPr marL="514350" indent="-514350">
              <a:buFont typeface="+mj-lt"/>
              <a:buAutoNum type="arabicPeriod"/>
            </a:pPr>
            <a:r>
              <a:rPr lang="en-US" dirty="0" smtClean="0"/>
              <a:t>Ensure every grid is filled with one representative item.</a:t>
            </a:r>
          </a:p>
          <a:p>
            <a:pPr marL="514350" indent="-514350">
              <a:buFont typeface="+mj-lt"/>
              <a:buAutoNum type="arabicPeriod"/>
            </a:pPr>
            <a:r>
              <a:rPr lang="en-US" dirty="0" smtClean="0"/>
              <a:t>Hold Summer Institute on assessment as tool for curriculum development.</a:t>
            </a:r>
            <a:endParaRPr lang="en-US" dirty="0"/>
          </a:p>
        </p:txBody>
      </p:sp>
    </p:spTree>
  </p:cSld>
  <p:clrMapOvr>
    <a:masterClrMapping/>
  </p:clrMapOvr>
  <p:transition spd="med">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514350" indent="-514350">
              <a:buNone/>
            </a:pPr>
            <a:r>
              <a:rPr lang="en-US" dirty="0" smtClean="0"/>
              <a:t>4.  </a:t>
            </a:r>
            <a:r>
              <a:rPr lang="en-US" sz="3600" dirty="0" smtClean="0"/>
              <a:t>Apply procedures to MSA, Iraqi, Egyptian, and Persian:</a:t>
            </a:r>
          </a:p>
          <a:p>
            <a:pPr marL="965200" lvl="1" indent="-514350">
              <a:buBlip>
                <a:blip r:embed="rId3"/>
              </a:buBlip>
            </a:pPr>
            <a:r>
              <a:rPr lang="en-US" sz="3200" dirty="0" smtClean="0"/>
              <a:t>Range of vocabulary and word complexity</a:t>
            </a:r>
          </a:p>
          <a:p>
            <a:pPr marL="965200" lvl="1" indent="-514350">
              <a:buBlip>
                <a:blip r:embed="rId3"/>
              </a:buBlip>
            </a:pPr>
            <a:r>
              <a:rPr lang="en-US" sz="3200" dirty="0" smtClean="0"/>
              <a:t>Syntactic complexity</a:t>
            </a:r>
          </a:p>
          <a:p>
            <a:pPr marL="965200" lvl="1" indent="-514350">
              <a:buBlip>
                <a:blip r:embed="rId3"/>
              </a:buBlip>
            </a:pPr>
            <a:r>
              <a:rPr lang="en-US" sz="3200" dirty="0" smtClean="0"/>
              <a:t>Grammar of past narration</a:t>
            </a:r>
          </a:p>
          <a:p>
            <a:pPr marL="965200" lvl="1" indent="-514350">
              <a:buNone/>
            </a:pPr>
            <a:endParaRPr lang="en-US" dirty="0" smtClean="0"/>
          </a:p>
        </p:txBody>
      </p:sp>
    </p:spTree>
  </p:cSld>
  <p:clrMapOvr>
    <a:masterClrMapping/>
  </p:clrMapOvr>
  <p:transition spd="med">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attending </a:t>
            </a:r>
            <a:endParaRPr lang="en-US" dirty="0"/>
          </a:p>
        </p:txBody>
      </p:sp>
      <p:sp>
        <p:nvSpPr>
          <p:cNvPr id="3" name="Text Placeholder 2"/>
          <p:cNvSpPr>
            <a:spLocks noGrp="1"/>
          </p:cNvSpPr>
          <p:nvPr>
            <p:ph type="body" sz="half" idx="2"/>
          </p:nvPr>
        </p:nvSpPr>
        <p:spPr/>
        <p:txBody>
          <a:bodyPr/>
          <a:lstStyle/>
          <a:p>
            <a:endParaRPr lang="en-US" dirty="0" smtClean="0"/>
          </a:p>
          <a:p>
            <a:r>
              <a:rPr lang="en-US" dirty="0" smtClean="0"/>
              <a:t>Feedback:  shanklin@mail.sdsu.edu</a:t>
            </a:r>
          </a:p>
        </p:txBody>
      </p:sp>
      <p:pic>
        <p:nvPicPr>
          <p:cNvPr id="5" name="Picture Placeholder 4" descr="PICT0005.jpg"/>
          <p:cNvPicPr>
            <a:picLocks noGrp="1" noChangeAspect="1"/>
          </p:cNvPicPr>
          <p:nvPr>
            <p:ph type="pic" sz="quarter" idx="15"/>
          </p:nvPr>
        </p:nvPicPr>
        <p:blipFill>
          <a:blip r:embed="rId3"/>
          <a:srcRect t="6086" b="6086"/>
          <a:stretch>
            <a:fillRect/>
          </a:stretch>
        </p:blipFill>
        <p:spPr/>
      </p:pic>
    </p:spTree>
  </p:cSld>
  <p:clrMapOvr>
    <a:masterClrMapping/>
  </p:clrMapOvr>
  <p:transition spd="med">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CAST Rating</a:t>
            </a:r>
            <a:endParaRPr lang="en-US" dirty="0"/>
          </a:p>
        </p:txBody>
      </p:sp>
      <p:sp>
        <p:nvSpPr>
          <p:cNvPr id="8" name="Content Placeholder 7"/>
          <p:cNvSpPr>
            <a:spLocks noGrp="1"/>
          </p:cNvSpPr>
          <p:nvPr>
            <p:ph idx="1"/>
          </p:nvPr>
        </p:nvSpPr>
        <p:spPr/>
        <p:txBody>
          <a:bodyPr/>
          <a:lstStyle/>
          <a:p>
            <a:pPr>
              <a:buNone/>
            </a:pPr>
            <a:endParaRPr lang="en-US" dirty="0"/>
          </a:p>
        </p:txBody>
      </p:sp>
      <p:sp>
        <p:nvSpPr>
          <p:cNvPr id="12" name="Oval 11"/>
          <p:cNvSpPr/>
          <p:nvPr/>
        </p:nvSpPr>
        <p:spPr>
          <a:xfrm>
            <a:off x="1219200" y="2133600"/>
            <a:ext cx="2514600" cy="16764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Function</a:t>
            </a:r>
            <a:endParaRPr lang="en-US" sz="3200" dirty="0">
              <a:solidFill>
                <a:schemeClr val="tx1"/>
              </a:solidFill>
            </a:endParaRPr>
          </a:p>
        </p:txBody>
      </p:sp>
      <p:sp>
        <p:nvSpPr>
          <p:cNvPr id="13" name="Oval 12"/>
          <p:cNvSpPr/>
          <p:nvPr/>
        </p:nvSpPr>
        <p:spPr>
          <a:xfrm>
            <a:off x="5257799" y="2133600"/>
            <a:ext cx="2970213" cy="18288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Accuracy</a:t>
            </a:r>
            <a:endParaRPr lang="en-US" sz="3200" dirty="0">
              <a:solidFill>
                <a:schemeClr val="tx1"/>
              </a:solidFill>
            </a:endParaRPr>
          </a:p>
        </p:txBody>
      </p:sp>
      <p:sp>
        <p:nvSpPr>
          <p:cNvPr id="14" name="Oval 13"/>
          <p:cNvSpPr/>
          <p:nvPr/>
        </p:nvSpPr>
        <p:spPr>
          <a:xfrm>
            <a:off x="2819400" y="3962400"/>
            <a:ext cx="2743200" cy="18288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Discourse</a:t>
            </a:r>
            <a:endParaRPr lang="en-US" sz="3200" dirty="0">
              <a:solidFill>
                <a:schemeClr val="tx1"/>
              </a:solidFill>
            </a:endParaRPr>
          </a:p>
        </p:txBody>
      </p:sp>
    </p:spTree>
  </p:cSld>
  <p:clrMapOvr>
    <a:masterClrMapping/>
  </p:clrMapOvr>
  <p:transition spd="med">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for Selecting Items</a:t>
            </a:r>
            <a:endParaRPr lang="en-US" dirty="0"/>
          </a:p>
        </p:txBody>
      </p:sp>
      <p:sp>
        <p:nvSpPr>
          <p:cNvPr id="3" name="Text Placeholder 2"/>
          <p:cNvSpPr>
            <a:spLocks noGrp="1"/>
          </p:cNvSpPr>
          <p:nvPr>
            <p:ph type="body" sz="half" idx="2"/>
          </p:nvPr>
        </p:nvSpPr>
        <p:spPr/>
        <p:txBody>
          <a:bodyPr>
            <a:normAutofit lnSpcReduction="10000"/>
          </a:bodyPr>
          <a:lstStyle/>
          <a:p>
            <a:r>
              <a:rPr lang="en-US" dirty="0" smtClean="0"/>
              <a:t>Function -- seven</a:t>
            </a:r>
          </a:p>
          <a:p>
            <a:endParaRPr lang="en-US" dirty="0" smtClean="0"/>
          </a:p>
          <a:p>
            <a:r>
              <a:rPr lang="en-US" dirty="0" smtClean="0"/>
              <a:t>Content -- twelve</a:t>
            </a:r>
            <a:endParaRPr lang="en-US" dirty="0"/>
          </a:p>
        </p:txBody>
      </p:sp>
      <p:pic>
        <p:nvPicPr>
          <p:cNvPr id="5" name="Picture Placeholder 4" descr="Picture 2.png"/>
          <p:cNvPicPr>
            <a:picLocks noGrp="1" noChangeAspect="1"/>
          </p:cNvPicPr>
          <p:nvPr>
            <p:ph type="pic" sz="quarter" idx="15"/>
          </p:nvPr>
        </p:nvPicPr>
        <p:blipFill>
          <a:blip r:embed="rId3"/>
          <a:srcRect t="-2632" b="-2632"/>
          <a:stretch>
            <a:fillRect/>
          </a:stretch>
        </p:blipFill>
        <p:spPr/>
      </p:pic>
    </p:spTree>
  </p:cSld>
  <p:clrMapOvr>
    <a:masterClrMapping/>
  </p:clrMapOvr>
  <p:transition spd="med">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a:xfrm>
            <a:off x="4667250" y="990600"/>
            <a:ext cx="3867150" cy="4548188"/>
          </a:xfrm>
        </p:spPr>
        <p:txBody>
          <a:bodyPr>
            <a:normAutofit/>
          </a:bodyPr>
          <a:lstStyle/>
          <a:p>
            <a:pPr>
              <a:buBlip>
                <a:blip r:embed="rId3"/>
              </a:buBlip>
            </a:pPr>
            <a:r>
              <a:rPr lang="en-US" sz="2400" dirty="0" smtClean="0"/>
              <a:t>Pilot study with 16 advanced EFL Students and 3 advanced Arabic speakers</a:t>
            </a:r>
          </a:p>
          <a:p>
            <a:pPr>
              <a:buBlip>
                <a:blip r:embed="rId3"/>
              </a:buBlip>
            </a:pPr>
            <a:r>
              <a:rPr lang="en-US" sz="2400" dirty="0" smtClean="0"/>
              <a:t>Vocabulary Range</a:t>
            </a:r>
          </a:p>
          <a:p>
            <a:pPr>
              <a:buBlip>
                <a:blip r:embed="rId3"/>
              </a:buBlip>
            </a:pPr>
            <a:r>
              <a:rPr lang="en-US" sz="2400" dirty="0" smtClean="0"/>
              <a:t>Syntactic Complexity</a:t>
            </a:r>
          </a:p>
          <a:p>
            <a:pPr>
              <a:buBlip>
                <a:blip r:embed="rId3"/>
              </a:buBlip>
            </a:pPr>
            <a:r>
              <a:rPr lang="en-US" sz="2400" dirty="0" smtClean="0"/>
              <a:t>Realization of Function</a:t>
            </a:r>
          </a:p>
        </p:txBody>
      </p:sp>
      <p:sp>
        <p:nvSpPr>
          <p:cNvPr id="6" name="Text Placeholder 5"/>
          <p:cNvSpPr>
            <a:spLocks noGrp="1"/>
          </p:cNvSpPr>
          <p:nvPr>
            <p:ph type="body" sz="half" idx="2"/>
          </p:nvPr>
        </p:nvSpPr>
        <p:spPr/>
        <p:txBody>
          <a:bodyPr>
            <a:normAutofit/>
          </a:bodyPr>
          <a:lstStyle/>
          <a:p>
            <a:r>
              <a:rPr lang="en-US" dirty="0" err="1" smtClean="0"/>
              <a:t>Nvivo</a:t>
            </a:r>
            <a:r>
              <a:rPr lang="en-US" dirty="0" smtClean="0"/>
              <a:t> 8.0</a:t>
            </a:r>
          </a:p>
          <a:p>
            <a:r>
              <a:rPr lang="en-US" dirty="0" smtClean="0"/>
              <a:t>GOLD at CALPER</a:t>
            </a:r>
          </a:p>
          <a:p>
            <a:r>
              <a:rPr lang="en-US" dirty="0" smtClean="0"/>
              <a:t>Dragon Naturally Speaking</a:t>
            </a:r>
            <a:endParaRPr lang="en-US" dirty="0"/>
          </a:p>
        </p:txBody>
      </p:sp>
    </p:spTree>
  </p:cSld>
  <p:clrMapOvr>
    <a:masterClrMapping/>
  </p:clrMapOvr>
  <p:transition spd="med">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667250" y="1690048"/>
            <a:ext cx="3566160" cy="4482152"/>
          </a:xfrm>
        </p:spPr>
        <p:txBody>
          <a:bodyPr/>
          <a:lstStyle/>
          <a:p>
            <a:pPr>
              <a:buBlip>
                <a:blip r:embed="rId3"/>
              </a:buBlip>
            </a:pPr>
            <a:r>
              <a:rPr lang="en-US" dirty="0" smtClean="0"/>
              <a:t>Direct Coding of Audio Files</a:t>
            </a:r>
          </a:p>
          <a:p>
            <a:pPr>
              <a:buBlip>
                <a:blip r:embed="rId3"/>
              </a:buBlip>
            </a:pPr>
            <a:r>
              <a:rPr lang="en-US" dirty="0" smtClean="0"/>
              <a:t>Cases of Individuals</a:t>
            </a:r>
          </a:p>
          <a:p>
            <a:pPr>
              <a:buBlip>
                <a:blip r:embed="rId3"/>
              </a:buBlip>
            </a:pPr>
            <a:r>
              <a:rPr lang="en-US" dirty="0" smtClean="0"/>
              <a:t>Sets of Functions and Content</a:t>
            </a:r>
          </a:p>
          <a:p>
            <a:pPr>
              <a:buBlip>
                <a:blip r:embed="rId3"/>
              </a:buBlip>
            </a:pPr>
            <a:r>
              <a:rPr lang="en-US" dirty="0" smtClean="0"/>
              <a:t>Transcription Tool</a:t>
            </a:r>
          </a:p>
          <a:p>
            <a:pPr>
              <a:buFont typeface="Wingdings" charset="2"/>
              <a:buChar char=""/>
            </a:pPr>
            <a:endParaRPr lang="en-US" dirty="0" smtClean="0"/>
          </a:p>
          <a:p>
            <a:endParaRPr lang="en-US" dirty="0" smtClean="0"/>
          </a:p>
          <a:p>
            <a:endParaRPr lang="en-US" dirty="0"/>
          </a:p>
        </p:txBody>
      </p:sp>
      <p:sp>
        <p:nvSpPr>
          <p:cNvPr id="4" name="Text Placeholder 3"/>
          <p:cNvSpPr>
            <a:spLocks noGrp="1"/>
          </p:cNvSpPr>
          <p:nvPr>
            <p:ph type="body" sz="half" idx="2"/>
          </p:nvPr>
        </p:nvSpPr>
        <p:spPr/>
        <p:txBody>
          <a:bodyPr/>
          <a:lstStyle/>
          <a:p>
            <a:endParaRPr lang="en-US" dirty="0" smtClean="0"/>
          </a:p>
          <a:p>
            <a:r>
              <a:rPr lang="en-US" dirty="0" smtClean="0"/>
              <a:t>Imported into </a:t>
            </a:r>
            <a:r>
              <a:rPr lang="en-US" dirty="0" err="1" smtClean="0"/>
              <a:t>Nvivo</a:t>
            </a:r>
            <a:r>
              <a:rPr lang="en-US" dirty="0" smtClean="0"/>
              <a:t> 8.0</a:t>
            </a:r>
          </a:p>
          <a:p>
            <a:endParaRPr lang="en-US" dirty="0"/>
          </a:p>
        </p:txBody>
      </p:sp>
    </p:spTree>
  </p:cSld>
  <p:clrMapOvr>
    <a:masterClrMapping/>
  </p:clrMapOvr>
  <p:transition spd="med">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667250" y="1690048"/>
            <a:ext cx="3566160" cy="4482152"/>
          </a:xfrm>
        </p:spPr>
        <p:txBody>
          <a:bodyPr/>
          <a:lstStyle/>
          <a:p>
            <a:pPr>
              <a:buBlip>
                <a:blip r:embed="rId3"/>
              </a:buBlip>
            </a:pPr>
            <a:r>
              <a:rPr lang="en-US" dirty="0" smtClean="0"/>
              <a:t>Duration</a:t>
            </a:r>
          </a:p>
          <a:p>
            <a:pPr>
              <a:buBlip>
                <a:blip r:embed="rId3"/>
              </a:buBlip>
            </a:pPr>
            <a:r>
              <a:rPr lang="en-US" dirty="0" err="1" smtClean="0"/>
              <a:t>Vocab</a:t>
            </a:r>
            <a:r>
              <a:rPr lang="en-US" dirty="0" smtClean="0"/>
              <a:t> Range</a:t>
            </a:r>
          </a:p>
          <a:p>
            <a:pPr lvl="1">
              <a:buBlip>
                <a:blip r:embed="rId3"/>
              </a:buBlip>
            </a:pPr>
            <a:r>
              <a:rPr lang="en-US" dirty="0" smtClean="0"/>
              <a:t>Word Count</a:t>
            </a:r>
          </a:p>
          <a:p>
            <a:pPr lvl="1">
              <a:buBlip>
                <a:blip r:embed="rId3"/>
              </a:buBlip>
            </a:pPr>
            <a:r>
              <a:rPr lang="en-US" dirty="0" smtClean="0"/>
              <a:t>Type/Token Ratio</a:t>
            </a:r>
          </a:p>
          <a:p>
            <a:pPr lvl="1">
              <a:buBlip>
                <a:blip r:embed="rId3"/>
              </a:buBlip>
            </a:pPr>
            <a:r>
              <a:rPr lang="en-US" dirty="0" smtClean="0"/>
              <a:t>Word Length</a:t>
            </a:r>
          </a:p>
          <a:p>
            <a:pPr lvl="1">
              <a:buBlip>
                <a:blip r:embed="rId3"/>
              </a:buBlip>
            </a:pPr>
            <a:r>
              <a:rPr lang="en-US" dirty="0" smtClean="0"/>
              <a:t>Frequency</a:t>
            </a:r>
          </a:p>
          <a:p>
            <a:pPr>
              <a:buBlip>
                <a:blip r:embed="rId3"/>
              </a:buBlip>
            </a:pPr>
            <a:r>
              <a:rPr lang="en-US" dirty="0" smtClean="0"/>
              <a:t>Subordination</a:t>
            </a:r>
          </a:p>
          <a:p>
            <a:pPr>
              <a:buBlip>
                <a:blip r:embed="rId3"/>
              </a:buBlip>
            </a:pPr>
            <a:r>
              <a:rPr lang="en-US" dirty="0" smtClean="0"/>
              <a:t>Function of Past Narrative</a:t>
            </a:r>
            <a:br>
              <a:rPr lang="en-US" dirty="0" smtClean="0"/>
            </a:br>
            <a:r>
              <a:rPr lang="en-US" dirty="0" smtClean="0"/>
              <a:t>(Past  vs. Present Tense)</a:t>
            </a:r>
          </a:p>
          <a:p>
            <a:pPr>
              <a:buBlip>
                <a:blip r:embed="rId3"/>
              </a:buBlip>
            </a:pPr>
            <a:endParaRPr lang="en-US" dirty="0" smtClean="0"/>
          </a:p>
          <a:p>
            <a:pPr>
              <a:buBlip>
                <a:blip r:embed="rId3"/>
              </a:buBlip>
            </a:pPr>
            <a:endParaRPr lang="en-US" dirty="0" smtClean="0"/>
          </a:p>
          <a:p>
            <a:pPr>
              <a:buFont typeface="Wingdings" charset="2"/>
              <a:buChar char=""/>
            </a:pPr>
            <a:endParaRPr lang="en-US" dirty="0" smtClean="0"/>
          </a:p>
          <a:p>
            <a:endParaRPr lang="en-US" dirty="0" smtClean="0"/>
          </a:p>
          <a:p>
            <a:endParaRPr lang="en-US" dirty="0"/>
          </a:p>
        </p:txBody>
      </p:sp>
      <p:sp>
        <p:nvSpPr>
          <p:cNvPr id="4" name="Text Placeholder 3"/>
          <p:cNvSpPr>
            <a:spLocks noGrp="1"/>
          </p:cNvSpPr>
          <p:nvPr>
            <p:ph type="body" sz="half" idx="2"/>
          </p:nvPr>
        </p:nvSpPr>
        <p:spPr/>
        <p:txBody>
          <a:bodyPr/>
          <a:lstStyle/>
          <a:p>
            <a:endParaRPr lang="en-US" dirty="0" smtClean="0"/>
          </a:p>
          <a:p>
            <a:endParaRPr lang="en-US" dirty="0"/>
          </a:p>
        </p:txBody>
      </p:sp>
    </p:spTree>
  </p:cSld>
  <p:clrMapOvr>
    <a:masterClrMapping/>
  </p:clrMapOvr>
  <p:transition spd="med">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90600" y="1066800"/>
          <a:ext cx="6858000" cy="4820920"/>
        </p:xfrm>
        <a:graphic>
          <a:graphicData uri="http://schemas.openxmlformats.org/drawingml/2006/table">
            <a:tbl>
              <a:tblPr firstRow="1" bandRow="1">
                <a:tableStyleId>{5940675A-B579-460E-94D1-54222C63F5DA}</a:tableStyleId>
              </a:tblPr>
              <a:tblGrid>
                <a:gridCol w="1714500"/>
                <a:gridCol w="1714500"/>
                <a:gridCol w="1714500"/>
                <a:gridCol w="1714500"/>
              </a:tblGrid>
              <a:tr h="370840">
                <a:tc>
                  <a:txBody>
                    <a:bodyPr/>
                    <a:lstStyle/>
                    <a:p>
                      <a:pPr marL="0" marR="0">
                        <a:spcBef>
                          <a:spcPts val="0"/>
                        </a:spcBef>
                        <a:spcAft>
                          <a:spcPts val="1000"/>
                        </a:spcAft>
                      </a:pPr>
                      <a:r>
                        <a:rPr lang="en-US" sz="1800" dirty="0"/>
                        <a:t>Content</a:t>
                      </a:r>
                      <a:endParaRPr lang="en-US" sz="1800" dirty="0">
                        <a:latin typeface="Times New Roman"/>
                        <a:ea typeface="Cambria"/>
                        <a:cs typeface="Times New Roman"/>
                      </a:endParaRPr>
                    </a:p>
                  </a:txBody>
                  <a:tcPr marL="68580" marR="68580" marT="0" marB="0" anchor="ctr"/>
                </a:tc>
                <a:tc>
                  <a:txBody>
                    <a:bodyPr/>
                    <a:lstStyle/>
                    <a:p>
                      <a:pPr marL="0" marR="0">
                        <a:spcBef>
                          <a:spcPts val="0"/>
                        </a:spcBef>
                        <a:spcAft>
                          <a:spcPts val="1000"/>
                        </a:spcAft>
                      </a:pPr>
                      <a:r>
                        <a:rPr lang="en-US" sz="1800" dirty="0"/>
                        <a:t>Av. Duration</a:t>
                      </a:r>
                      <a:endParaRPr lang="en-US" sz="1800" dirty="0">
                        <a:latin typeface="Times New Roman"/>
                        <a:ea typeface="Cambria"/>
                        <a:cs typeface="Times New Roman"/>
                      </a:endParaRPr>
                    </a:p>
                  </a:txBody>
                  <a:tcPr marL="68580" marR="68580" marT="0" marB="0" anchor="ctr"/>
                </a:tc>
                <a:tc>
                  <a:txBody>
                    <a:bodyPr/>
                    <a:lstStyle/>
                    <a:p>
                      <a:pPr marL="0" marR="0">
                        <a:spcBef>
                          <a:spcPts val="0"/>
                        </a:spcBef>
                        <a:spcAft>
                          <a:spcPts val="1000"/>
                        </a:spcAft>
                      </a:pPr>
                      <a:r>
                        <a:rPr lang="en-US" sz="1800" dirty="0"/>
                        <a:t># Items </a:t>
                      </a:r>
                      <a:endParaRPr lang="en-US" sz="1800" dirty="0">
                        <a:latin typeface="Times New Roman"/>
                        <a:ea typeface="Cambria"/>
                        <a:cs typeface="Times New Roman"/>
                      </a:endParaRPr>
                    </a:p>
                  </a:txBody>
                  <a:tcPr marL="68580" marR="68580" marT="0" marB="0" anchor="ctr"/>
                </a:tc>
                <a:tc>
                  <a:txBody>
                    <a:bodyPr/>
                    <a:lstStyle/>
                    <a:p>
                      <a:pPr marL="0" marR="0">
                        <a:spcBef>
                          <a:spcPts val="0"/>
                        </a:spcBef>
                        <a:spcAft>
                          <a:spcPts val="1000"/>
                        </a:spcAft>
                      </a:pPr>
                      <a:r>
                        <a:rPr lang="en-US" sz="1800" dirty="0" smtClean="0"/>
                        <a:t>Repeated </a:t>
                      </a:r>
                      <a:endParaRPr lang="en-US" sz="1800" dirty="0">
                        <a:latin typeface="Times New Roman"/>
                        <a:ea typeface="Cambria"/>
                        <a:cs typeface="Times New Roman"/>
                      </a:endParaRPr>
                    </a:p>
                  </a:txBody>
                  <a:tcPr marL="68580" marR="68580" marT="0" marB="0" anchor="ctr"/>
                </a:tc>
              </a:tr>
              <a:tr h="370840">
                <a:tc>
                  <a:txBody>
                    <a:bodyPr/>
                    <a:lstStyle/>
                    <a:p>
                      <a:pPr marL="0" marR="0">
                        <a:spcBef>
                          <a:spcPts val="0"/>
                        </a:spcBef>
                        <a:spcAft>
                          <a:spcPts val="1000"/>
                        </a:spcAft>
                      </a:pPr>
                      <a:r>
                        <a:rPr lang="en-US" sz="1600" dirty="0">
                          <a:latin typeface="Arial"/>
                          <a:ea typeface="Cambria"/>
                          <a:cs typeface="Arial"/>
                        </a:rPr>
                        <a:t>Family</a:t>
                      </a:r>
                      <a:endParaRPr lang="en-US" sz="1600" dirty="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dirty="0">
                          <a:latin typeface="Arial"/>
                          <a:ea typeface="Cambria"/>
                          <a:cs typeface="Arial"/>
                        </a:rPr>
                        <a:t>2:28</a:t>
                      </a:r>
                      <a:endParaRPr lang="en-US" sz="1600" dirty="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5</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2x </a:t>
                      </a:r>
                      <a:r>
                        <a:rPr lang="en-US" sz="1600" dirty="0">
                          <a:solidFill>
                            <a:srgbClr val="000000"/>
                          </a:solidFill>
                          <a:latin typeface="Arial"/>
                          <a:ea typeface="Cambria"/>
                          <a:cs typeface="Arial"/>
                        </a:rPr>
                        <a:t>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Travel</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dirty="0">
                          <a:latin typeface="Arial"/>
                          <a:ea typeface="Cambria"/>
                          <a:cs typeface="Arial"/>
                        </a:rPr>
                        <a:t>2:13</a:t>
                      </a:r>
                      <a:endParaRPr lang="en-US" sz="1600" dirty="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7</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2x </a:t>
                      </a:r>
                      <a:r>
                        <a:rPr lang="en-US" sz="1600" dirty="0">
                          <a:solidFill>
                            <a:srgbClr val="000000"/>
                          </a:solidFill>
                          <a:latin typeface="Arial"/>
                          <a:ea typeface="Cambria"/>
                          <a:cs typeface="Arial"/>
                        </a:rPr>
                        <a:t>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School</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2:09</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dirty="0">
                          <a:solidFill>
                            <a:srgbClr val="000000"/>
                          </a:solidFill>
                          <a:latin typeface="Arial"/>
                          <a:ea typeface="Cambria"/>
                          <a:cs typeface="Arial"/>
                        </a:rPr>
                        <a:t>4</a:t>
                      </a:r>
                      <a:endParaRPr lang="en-US" sz="1600" dirty="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1x </a:t>
                      </a:r>
                      <a:r>
                        <a:rPr lang="en-US" sz="1600" dirty="0">
                          <a:solidFill>
                            <a:srgbClr val="000000"/>
                          </a:solidFill>
                          <a:latin typeface="Arial"/>
                          <a:ea typeface="Cambria"/>
                          <a:cs typeface="Arial"/>
                        </a:rPr>
                        <a:t>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Science</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2:09</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7</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Leisure</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2:07</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5</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2 </a:t>
                      </a:r>
                      <a:r>
                        <a:rPr lang="en-US" sz="1600" dirty="0" err="1" smtClean="0">
                          <a:solidFill>
                            <a:srgbClr val="000000"/>
                          </a:solidFill>
                          <a:latin typeface="Arial"/>
                          <a:ea typeface="Cambria"/>
                          <a:cs typeface="Arial"/>
                        </a:rPr>
                        <a:t>x</a:t>
                      </a:r>
                      <a:r>
                        <a:rPr lang="en-US" sz="1600" dirty="0" smtClean="0">
                          <a:solidFill>
                            <a:srgbClr val="000000"/>
                          </a:solidFill>
                          <a:latin typeface="Arial"/>
                          <a:ea typeface="Cambria"/>
                          <a:cs typeface="Arial"/>
                        </a:rPr>
                        <a:t> 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Health</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1:57</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6</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3</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Bus.</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1:48</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7</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2,</a:t>
                      </a:r>
                      <a:r>
                        <a:rPr lang="en-US" sz="1600" dirty="0" smtClean="0">
                          <a:solidFill>
                            <a:srgbClr val="000000"/>
                          </a:solidFill>
                          <a:latin typeface="Arial"/>
                          <a:ea typeface="Cambria"/>
                          <a:cs typeface="Arial"/>
                        </a:rPr>
                        <a:t> 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Community</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1:39</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6</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1 </a:t>
                      </a:r>
                      <a:r>
                        <a:rPr lang="en-US" sz="1600" dirty="0" err="1" smtClean="0">
                          <a:solidFill>
                            <a:srgbClr val="000000"/>
                          </a:solidFill>
                          <a:latin typeface="Arial"/>
                          <a:ea typeface="Cambria"/>
                          <a:cs typeface="Arial"/>
                        </a:rPr>
                        <a:t>x</a:t>
                      </a:r>
                      <a:r>
                        <a:rPr lang="en-US" sz="1600" dirty="0" smtClean="0">
                          <a:solidFill>
                            <a:srgbClr val="000000"/>
                          </a:solidFill>
                          <a:latin typeface="Arial"/>
                          <a:ea typeface="Cambria"/>
                          <a:cs typeface="Arial"/>
                        </a:rPr>
                        <a:t> 3, 1 </a:t>
                      </a:r>
                      <a:r>
                        <a:rPr lang="en-US" sz="1600" dirty="0" err="1" smtClean="0">
                          <a:solidFill>
                            <a:srgbClr val="000000"/>
                          </a:solidFill>
                          <a:latin typeface="Arial"/>
                          <a:ea typeface="Cambria"/>
                          <a:cs typeface="Arial"/>
                        </a:rPr>
                        <a:t>x</a:t>
                      </a:r>
                      <a:r>
                        <a:rPr lang="en-US" sz="1600" dirty="0" smtClean="0">
                          <a:solidFill>
                            <a:srgbClr val="000000"/>
                          </a:solidFill>
                          <a:latin typeface="Arial"/>
                          <a:ea typeface="Cambria"/>
                          <a:cs typeface="Arial"/>
                        </a:rPr>
                        <a:t> 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Pop</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1:36</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7</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3,</a:t>
                      </a:r>
                      <a:r>
                        <a:rPr lang="en-US" sz="1600" dirty="0" smtClean="0">
                          <a:solidFill>
                            <a:srgbClr val="000000"/>
                          </a:solidFill>
                          <a:latin typeface="Arial"/>
                          <a:ea typeface="Cambria"/>
                          <a:cs typeface="Arial"/>
                        </a:rPr>
                        <a:t> 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Work</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1:28</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10</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2 </a:t>
                      </a:r>
                      <a:r>
                        <a:rPr lang="en-US" sz="1600" dirty="0" err="1">
                          <a:solidFill>
                            <a:srgbClr val="000000"/>
                          </a:solidFill>
                          <a:latin typeface="Arial"/>
                          <a:ea typeface="Cambria"/>
                          <a:cs typeface="Arial"/>
                        </a:rPr>
                        <a:t>x</a:t>
                      </a:r>
                      <a:r>
                        <a:rPr lang="en-US" sz="1600" dirty="0" smtClean="0">
                          <a:solidFill>
                            <a:srgbClr val="000000"/>
                          </a:solidFill>
                          <a:latin typeface="Arial"/>
                          <a:ea typeface="Cambria"/>
                          <a:cs typeface="Arial"/>
                        </a:rPr>
                        <a:t> 3</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a:latin typeface="Arial"/>
                          <a:ea typeface="Cambria"/>
                          <a:cs typeface="Arial"/>
                        </a:rPr>
                        <a:t>Art</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latin typeface="Arial"/>
                          <a:ea typeface="Cambria"/>
                          <a:cs typeface="Arial"/>
                        </a:rPr>
                        <a:t>1:17</a:t>
                      </a:r>
                      <a:endParaRPr lang="en-US" sz="160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7</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2x </a:t>
                      </a:r>
                      <a:r>
                        <a:rPr lang="en-US" sz="1600" dirty="0">
                          <a:solidFill>
                            <a:srgbClr val="000000"/>
                          </a:solidFill>
                          <a:latin typeface="Arial"/>
                          <a:ea typeface="Cambria"/>
                          <a:cs typeface="Arial"/>
                        </a:rPr>
                        <a:t>2</a:t>
                      </a:r>
                      <a:endParaRPr lang="en-US" sz="1600" dirty="0">
                        <a:latin typeface="Times New Roman"/>
                        <a:ea typeface="Cambria"/>
                        <a:cs typeface="Times New Roman"/>
                      </a:endParaRPr>
                    </a:p>
                  </a:txBody>
                  <a:tcPr marL="68580" marR="68580" marT="0" marB="0" anchor="b"/>
                </a:tc>
              </a:tr>
              <a:tr h="370840">
                <a:tc>
                  <a:txBody>
                    <a:bodyPr/>
                    <a:lstStyle/>
                    <a:p>
                      <a:pPr marL="0" marR="0">
                        <a:spcBef>
                          <a:spcPts val="0"/>
                        </a:spcBef>
                        <a:spcAft>
                          <a:spcPts val="1000"/>
                        </a:spcAft>
                      </a:pPr>
                      <a:r>
                        <a:rPr lang="en-US" sz="1600" dirty="0">
                          <a:latin typeface="Arial"/>
                          <a:ea typeface="Cambria"/>
                          <a:cs typeface="Arial"/>
                        </a:rPr>
                        <a:t>Sport</a:t>
                      </a:r>
                      <a:endParaRPr lang="en-US" sz="1600" dirty="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dirty="0">
                          <a:latin typeface="Arial"/>
                          <a:ea typeface="Cambria"/>
                          <a:cs typeface="Arial"/>
                        </a:rPr>
                        <a:t>0:48</a:t>
                      </a:r>
                      <a:endParaRPr lang="en-US" sz="1600" dirty="0">
                        <a:latin typeface="Times New Roman"/>
                        <a:ea typeface="Cambria"/>
                        <a:cs typeface="Times New Roman"/>
                      </a:endParaRPr>
                    </a:p>
                  </a:txBody>
                  <a:tcPr marL="68580" marR="68580" marT="0" marB="0" anchor="b"/>
                </a:tc>
                <a:tc>
                  <a:txBody>
                    <a:bodyPr/>
                    <a:lstStyle/>
                    <a:p>
                      <a:pPr marL="0" marR="0" algn="r">
                        <a:spcBef>
                          <a:spcPts val="0"/>
                        </a:spcBef>
                        <a:spcAft>
                          <a:spcPts val="1000"/>
                        </a:spcAft>
                      </a:pPr>
                      <a:r>
                        <a:rPr lang="en-US" sz="1600">
                          <a:solidFill>
                            <a:srgbClr val="000000"/>
                          </a:solidFill>
                          <a:latin typeface="Arial"/>
                          <a:ea typeface="Cambria"/>
                          <a:cs typeface="Arial"/>
                        </a:rPr>
                        <a:t>7</a:t>
                      </a:r>
                      <a:endParaRPr lang="en-US" sz="1600">
                        <a:latin typeface="Times New Roman"/>
                        <a:ea typeface="Cambria"/>
                        <a:cs typeface="Times New Roman"/>
                      </a:endParaRPr>
                    </a:p>
                  </a:txBody>
                  <a:tcPr marL="68580" marR="68580" marT="0" marB="0" anchor="b"/>
                </a:tc>
                <a:tc>
                  <a:txBody>
                    <a:bodyPr/>
                    <a:lstStyle/>
                    <a:p>
                      <a:pPr marL="0" marR="0">
                        <a:spcBef>
                          <a:spcPts val="0"/>
                        </a:spcBef>
                        <a:spcAft>
                          <a:spcPts val="1000"/>
                        </a:spcAft>
                      </a:pPr>
                      <a:r>
                        <a:rPr lang="en-US" sz="1600" dirty="0" smtClean="0">
                          <a:solidFill>
                            <a:srgbClr val="000000"/>
                          </a:solidFill>
                          <a:latin typeface="Arial"/>
                          <a:ea typeface="Cambria"/>
                          <a:cs typeface="Arial"/>
                        </a:rPr>
                        <a:t>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3,</a:t>
                      </a:r>
                      <a:r>
                        <a:rPr lang="en-US" sz="1600" dirty="0" smtClean="0">
                          <a:solidFill>
                            <a:srgbClr val="000000"/>
                          </a:solidFill>
                          <a:latin typeface="Arial"/>
                          <a:ea typeface="Cambria"/>
                          <a:cs typeface="Arial"/>
                        </a:rPr>
                        <a:t> 1 </a:t>
                      </a:r>
                      <a:r>
                        <a:rPr lang="en-US" sz="1600" dirty="0" err="1">
                          <a:solidFill>
                            <a:srgbClr val="000000"/>
                          </a:solidFill>
                          <a:latin typeface="Arial"/>
                          <a:ea typeface="Cambria"/>
                          <a:cs typeface="Arial"/>
                        </a:rPr>
                        <a:t>x</a:t>
                      </a:r>
                      <a:r>
                        <a:rPr lang="en-US" sz="1600" dirty="0">
                          <a:solidFill>
                            <a:srgbClr val="000000"/>
                          </a:solidFill>
                          <a:latin typeface="Arial"/>
                          <a:ea typeface="Cambria"/>
                          <a:cs typeface="Arial"/>
                        </a:rPr>
                        <a:t> 2</a:t>
                      </a:r>
                      <a:endParaRPr lang="en-US" sz="1600" dirty="0">
                        <a:latin typeface="Times New Roman"/>
                        <a:ea typeface="Cambria"/>
                        <a:cs typeface="Times New Roman"/>
                      </a:endParaRPr>
                    </a:p>
                  </a:txBody>
                  <a:tcPr marL="68580" marR="68580" marT="0" marB="0" anchor="b"/>
                </a:tc>
              </a:tr>
            </a:tbl>
          </a:graphicData>
        </a:graphic>
      </p:graphicFrame>
    </p:spTree>
  </p:cSld>
  <p:clrMapOvr>
    <a:masterClrMapping/>
  </p:clrMapOvr>
  <p:transition spd="med">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A06571FCB124B95AF865A59163F9F" ma:contentTypeVersion="0" ma:contentTypeDescription="Create a new document." ma:contentTypeScope="" ma:versionID="2bc21834a3e04ce5e24f6544f9c3bc1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151642A-DABF-49CF-8A3D-999FDF150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D902CD8-FE43-4698-9F3D-5444FCEFBC53}">
  <ds:schemaRefs>
    <ds:schemaRef ds:uri="http://schemas.microsoft.com/sharepoint/v3/contenttype/forms"/>
  </ds:schemaRefs>
</ds:datastoreItem>
</file>

<file path=customXml/itemProps3.xml><?xml version="1.0" encoding="utf-8"?>
<ds:datastoreItem xmlns:ds="http://schemas.openxmlformats.org/officeDocument/2006/customXml" ds:itemID="{AB476DCF-101F-4E11-B31F-B110E03F777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Inkwell.thmx</Template>
  <TotalTime>1644</TotalTime>
  <Words>2096</Words>
  <Application>Microsoft Macintosh PowerPoint</Application>
  <PresentationFormat>On-screen Show (4:3)</PresentationFormat>
  <Paragraphs>496</Paragraphs>
  <Slides>33</Slides>
  <Notes>32</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Inkwell</vt:lpstr>
      <vt:lpstr>Creating Learner Corpora from CAST</vt:lpstr>
      <vt:lpstr>The CAST </vt:lpstr>
      <vt:lpstr>CAST Rating</vt:lpstr>
      <vt:lpstr>CAST Rating</vt:lpstr>
      <vt:lpstr>Grid for Selecting Items</vt:lpstr>
      <vt:lpstr>Methodology</vt:lpstr>
      <vt:lpstr>Methodology</vt:lpstr>
      <vt:lpstr>Methodology</vt:lpstr>
      <vt:lpstr>Slide 9</vt:lpstr>
      <vt:lpstr>Slide 10</vt:lpstr>
      <vt:lpstr>Word Count</vt:lpstr>
      <vt:lpstr>Student Response</vt:lpstr>
      <vt:lpstr>Word Count:  NVivo 8.0</vt:lpstr>
      <vt:lpstr>Word Count:  NVivo 8.0</vt:lpstr>
      <vt:lpstr>Type Frequency</vt:lpstr>
      <vt:lpstr>Dragon’s Take</vt:lpstr>
      <vt:lpstr>Word Specificity in MSA</vt:lpstr>
      <vt:lpstr>GOLD at CALPER</vt:lpstr>
      <vt:lpstr>Lexical Variation</vt:lpstr>
      <vt:lpstr>Egyptian Dialect:  Cinema</vt:lpstr>
      <vt:lpstr>Slide 21</vt:lpstr>
      <vt:lpstr>Slide 22</vt:lpstr>
      <vt:lpstr>Use of Causal Subordination</vt:lpstr>
      <vt:lpstr>Slide 24</vt:lpstr>
      <vt:lpstr>Defining Grammatical Complexity</vt:lpstr>
      <vt:lpstr>Slide 26</vt:lpstr>
      <vt:lpstr>Past + Present</vt:lpstr>
      <vt:lpstr>Past Narrative</vt:lpstr>
      <vt:lpstr>Past Narrative: JbpGeI</vt:lpstr>
      <vt:lpstr>Reflective Teaching</vt:lpstr>
      <vt:lpstr>Recommendations</vt:lpstr>
      <vt:lpstr>Recommendations</vt:lpstr>
      <vt:lpstr>Thanks for attending </vt:lpstr>
    </vt:vector>
  </TitlesOfParts>
  <Company>Speakeasy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Richter</dc:creator>
  <cp:lastModifiedBy>Trevor Shanklin</cp:lastModifiedBy>
  <cp:revision>68</cp:revision>
  <dcterms:created xsi:type="dcterms:W3CDTF">2009-04-10T15:55:50Z</dcterms:created>
  <dcterms:modified xsi:type="dcterms:W3CDTF">2009-04-10T16:00:25Z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0x010100599A06571FCB124B95AF865A59163F9F</vt:lpwstr>
  </property>
</Properties>
</file>